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6" r:id="rId2"/>
    <p:sldId id="265" r:id="rId3"/>
    <p:sldId id="275" r:id="rId4"/>
    <p:sldId id="257" r:id="rId5"/>
    <p:sldId id="258" r:id="rId6"/>
    <p:sldId id="271" r:id="rId7"/>
    <p:sldId id="276" r:id="rId8"/>
    <p:sldId id="277" r:id="rId9"/>
    <p:sldId id="278" r:id="rId10"/>
    <p:sldId id="279"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980"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10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22AC08D-4993-4546-BB36-46357E61041B}" type="slidenum">
              <a:rPr lang="en-GB"/>
              <a:pPr>
                <a:defRPr/>
              </a:pPr>
              <a:t>‹#›</a:t>
            </a:fld>
            <a:endParaRPr lang="en-GB"/>
          </a:p>
        </p:txBody>
      </p:sp>
    </p:spTree>
    <p:extLst>
      <p:ext uri="{BB962C8B-B14F-4D97-AF65-F5344CB8AC3E}">
        <p14:creationId xmlns:p14="http://schemas.microsoft.com/office/powerpoint/2010/main" val="1029140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08850" y="620713"/>
            <a:ext cx="0" cy="511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3" name="Rectangle 3"/>
          <p:cNvSpPr>
            <a:spLocks noGrp="1" noChangeArrowheads="1"/>
          </p:cNvSpPr>
          <p:nvPr>
            <p:ph type="ctrTitle"/>
          </p:nvPr>
        </p:nvSpPr>
        <p:spPr>
          <a:xfrm>
            <a:off x="315913" y="466725"/>
            <a:ext cx="6781800" cy="2170113"/>
          </a:xfrm>
        </p:spPr>
        <p:txBody>
          <a:bodyPr/>
          <a:lstStyle>
            <a:lvl1pPr algn="r">
              <a:defRPr sz="4800"/>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GB" altLang="en-US" noProof="0" smtClean="0"/>
              <a:t>Click to edit Master subtitle style</a:t>
            </a:r>
          </a:p>
        </p:txBody>
      </p:sp>
      <p:sp>
        <p:nvSpPr>
          <p:cNvPr id="38" name="Rectangle 5"/>
          <p:cNvSpPr>
            <a:spLocks noGrp="1" noChangeArrowheads="1"/>
          </p:cNvSpPr>
          <p:nvPr>
            <p:ph type="dt" sz="half" idx="10"/>
          </p:nvPr>
        </p:nvSpPr>
        <p:spPr>
          <a:xfrm>
            <a:off x="539750" y="5805488"/>
            <a:ext cx="2133600" cy="457200"/>
          </a:xfr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p:txBody>
          <a:bodyPr/>
          <a:lstStyle>
            <a:lvl1pPr>
              <a:defRPr/>
            </a:lvl1pPr>
          </a:lstStyle>
          <a:p>
            <a:pPr>
              <a:defRPr/>
            </a:pPr>
            <a:endParaRPr lang="en-GB" altLang="en-US"/>
          </a:p>
        </p:txBody>
      </p:sp>
      <p:sp>
        <p:nvSpPr>
          <p:cNvPr id="40" name="Rectangle 7"/>
          <p:cNvSpPr>
            <a:spLocks noGrp="1" noChangeArrowheads="1"/>
          </p:cNvSpPr>
          <p:nvPr>
            <p:ph type="sldNum" sz="quarter" idx="12"/>
          </p:nvPr>
        </p:nvSpPr>
        <p:spPr/>
        <p:txBody>
          <a:bodyPr/>
          <a:lstStyle>
            <a:lvl1pPr>
              <a:defRPr/>
            </a:lvl1pPr>
          </a:lstStyle>
          <a:p>
            <a:pPr>
              <a:defRPr/>
            </a:pPr>
            <a:fld id="{4EA02DCE-7EAF-462F-9CEE-D4A0D6E9DCA1}" type="slidenum">
              <a:rPr lang="en-GB" altLang="en-US"/>
              <a:pPr>
                <a:defRPr/>
              </a:pPr>
              <a:t>‹#›</a:t>
            </a:fld>
            <a:endParaRPr lang="en-GB" altLang="en-US"/>
          </a:p>
        </p:txBody>
      </p:sp>
    </p:spTree>
    <p:extLst>
      <p:ext uri="{BB962C8B-B14F-4D97-AF65-F5344CB8AC3E}">
        <p14:creationId xmlns:p14="http://schemas.microsoft.com/office/powerpoint/2010/main" val="49072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B1867E-21FC-4BC2-9570-A49BC983DE6C}" type="slidenum">
              <a:rPr lang="en-GB" altLang="en-US"/>
              <a:pPr>
                <a:defRPr/>
              </a:pPr>
              <a:t>‹#›</a:t>
            </a:fld>
            <a:endParaRPr lang="en-GB" altLang="en-US"/>
          </a:p>
        </p:txBody>
      </p:sp>
    </p:spTree>
    <p:extLst>
      <p:ext uri="{BB962C8B-B14F-4D97-AF65-F5344CB8AC3E}">
        <p14:creationId xmlns:p14="http://schemas.microsoft.com/office/powerpoint/2010/main" val="256378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52ECD2C-F40D-44BD-B407-0DD2B1B475A9}" type="slidenum">
              <a:rPr lang="en-GB" altLang="en-US"/>
              <a:pPr>
                <a:defRPr/>
              </a:pPr>
              <a:t>‹#›</a:t>
            </a:fld>
            <a:endParaRPr lang="en-GB" altLang="en-US"/>
          </a:p>
        </p:txBody>
      </p:sp>
    </p:spTree>
    <p:extLst>
      <p:ext uri="{BB962C8B-B14F-4D97-AF65-F5344CB8AC3E}">
        <p14:creationId xmlns:p14="http://schemas.microsoft.com/office/powerpoint/2010/main" val="156394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E1EAB366-D2A6-4F8A-923C-07D385C3A202}" type="slidenum">
              <a:rPr lang="en-GB" altLang="en-US"/>
              <a:pPr>
                <a:defRPr/>
              </a:pPr>
              <a:t>‹#›</a:t>
            </a:fld>
            <a:endParaRPr lang="en-GB" altLang="en-US"/>
          </a:p>
        </p:txBody>
      </p:sp>
    </p:spTree>
    <p:extLst>
      <p:ext uri="{BB962C8B-B14F-4D97-AF65-F5344CB8AC3E}">
        <p14:creationId xmlns:p14="http://schemas.microsoft.com/office/powerpoint/2010/main" val="188000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1DD932C-2587-4B20-99BD-00A2DFC7AFF6}" type="slidenum">
              <a:rPr lang="en-GB" altLang="en-US"/>
              <a:pPr>
                <a:defRPr/>
              </a:pPr>
              <a:t>‹#›</a:t>
            </a:fld>
            <a:endParaRPr lang="en-GB" altLang="en-US"/>
          </a:p>
        </p:txBody>
      </p:sp>
    </p:spTree>
    <p:extLst>
      <p:ext uri="{BB962C8B-B14F-4D97-AF65-F5344CB8AC3E}">
        <p14:creationId xmlns:p14="http://schemas.microsoft.com/office/powerpoint/2010/main" val="359158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A7A8617F-BF54-4A4F-B806-06415BD36933}" type="slidenum">
              <a:rPr lang="en-GB" altLang="en-US"/>
              <a:pPr>
                <a:defRPr/>
              </a:pPr>
              <a:t>‹#›</a:t>
            </a:fld>
            <a:endParaRPr lang="en-GB" altLang="en-US"/>
          </a:p>
        </p:txBody>
      </p:sp>
    </p:spTree>
    <p:extLst>
      <p:ext uri="{BB962C8B-B14F-4D97-AF65-F5344CB8AC3E}">
        <p14:creationId xmlns:p14="http://schemas.microsoft.com/office/powerpoint/2010/main" val="299364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FDD519DD-7F33-452A-98E1-74C150578923}" type="slidenum">
              <a:rPr lang="en-GB" altLang="en-US"/>
              <a:pPr>
                <a:defRPr/>
              </a:pPr>
              <a:t>‹#›</a:t>
            </a:fld>
            <a:endParaRPr lang="en-GB" altLang="en-US"/>
          </a:p>
        </p:txBody>
      </p:sp>
    </p:spTree>
    <p:extLst>
      <p:ext uri="{BB962C8B-B14F-4D97-AF65-F5344CB8AC3E}">
        <p14:creationId xmlns:p14="http://schemas.microsoft.com/office/powerpoint/2010/main" val="378478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BB6D927E-CBFD-4D5E-8B07-C2EB37E0F19B}" type="slidenum">
              <a:rPr lang="en-GB" altLang="en-US"/>
              <a:pPr>
                <a:defRPr/>
              </a:pPr>
              <a:t>‹#›</a:t>
            </a:fld>
            <a:endParaRPr lang="en-GB" altLang="en-US"/>
          </a:p>
        </p:txBody>
      </p:sp>
    </p:spTree>
    <p:extLst>
      <p:ext uri="{BB962C8B-B14F-4D97-AF65-F5344CB8AC3E}">
        <p14:creationId xmlns:p14="http://schemas.microsoft.com/office/powerpoint/2010/main" val="404110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280106A1-34FA-4F18-A1A2-6BA8BBCDC6C7}" type="slidenum">
              <a:rPr lang="en-GB" altLang="en-US"/>
              <a:pPr>
                <a:defRPr/>
              </a:pPr>
              <a:t>‹#›</a:t>
            </a:fld>
            <a:endParaRPr lang="en-GB" altLang="en-US"/>
          </a:p>
        </p:txBody>
      </p:sp>
    </p:spTree>
    <p:extLst>
      <p:ext uri="{BB962C8B-B14F-4D97-AF65-F5344CB8AC3E}">
        <p14:creationId xmlns:p14="http://schemas.microsoft.com/office/powerpoint/2010/main" val="22226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A275DA31-F898-45EF-8357-456E0FD49EE7}" type="slidenum">
              <a:rPr lang="en-GB" altLang="en-US"/>
              <a:pPr>
                <a:defRPr/>
              </a:pPr>
              <a:t>‹#›</a:t>
            </a:fld>
            <a:endParaRPr lang="en-GB" altLang="en-US"/>
          </a:p>
        </p:txBody>
      </p:sp>
    </p:spTree>
    <p:extLst>
      <p:ext uri="{BB962C8B-B14F-4D97-AF65-F5344CB8AC3E}">
        <p14:creationId xmlns:p14="http://schemas.microsoft.com/office/powerpoint/2010/main" val="352237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4F040C71-9E53-4C84-96CA-FCE085725B68}" type="slidenum">
              <a:rPr lang="en-GB" altLang="en-US"/>
              <a:pPr>
                <a:defRPr/>
              </a:pPr>
              <a:t>‹#›</a:t>
            </a:fld>
            <a:endParaRPr lang="en-GB" altLang="en-US"/>
          </a:p>
        </p:txBody>
      </p:sp>
    </p:spTree>
    <p:extLst>
      <p:ext uri="{BB962C8B-B14F-4D97-AF65-F5344CB8AC3E}">
        <p14:creationId xmlns:p14="http://schemas.microsoft.com/office/powerpoint/2010/main" val="117446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5ADEF"/>
            </a:gs>
          </a:gsLst>
          <a:lin ang="2700000" scaled="1"/>
        </a:gra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763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7" name="Rectangle 3"/>
          <p:cNvSpPr>
            <a:spLocks noGrp="1" noChangeArrowheads="1"/>
          </p:cNvSpPr>
          <p:nvPr>
            <p:ph type="title"/>
          </p:nvPr>
        </p:nvSpPr>
        <p:spPr bwMode="auto">
          <a:xfrm>
            <a:off x="457200" y="122238"/>
            <a:ext cx="7354888"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021F0AA6-CE90-416F-8194-A7D78D62DDBD}" type="slidenum">
              <a:rPr lang="en-GB" altLang="en-US"/>
              <a:pPr>
                <a:defRPr/>
              </a:pPr>
              <a:t>‹#›</a:t>
            </a:fld>
            <a:endParaRPr lang="en-GB" altLang="en-US"/>
          </a:p>
        </p:txBody>
      </p:sp>
      <p:grpSp>
        <p:nvGrpSpPr>
          <p:cNvPr id="1032" name="Group 8"/>
          <p:cNvGrpSpPr>
            <a:grpSpLocks/>
          </p:cNvGrpSpPr>
          <p:nvPr/>
        </p:nvGrpSpPr>
        <p:grpSpPr bwMode="auto">
          <a:xfrm>
            <a:off x="8153400" y="152400"/>
            <a:ext cx="792163" cy="1295400"/>
            <a:chOff x="5136" y="960"/>
            <a:chExt cx="528" cy="864"/>
          </a:xfrm>
        </p:grpSpPr>
        <p:sp>
          <p:nvSpPr>
            <p:cNvPr id="1034"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5"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6"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7"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8"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9"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0"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1"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2"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3"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4"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5"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6"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7"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8"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9"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0"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1"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2"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3"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4"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5"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6"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7"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8"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9"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0"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1"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2"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3"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4"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033" name="Line 40"/>
          <p:cNvSpPr>
            <a:spLocks noChangeShapeType="1"/>
          </p:cNvSpPr>
          <p:nvPr/>
        </p:nvSpPr>
        <p:spPr bwMode="auto">
          <a:xfrm>
            <a:off x="7451725" y="1557338"/>
            <a:ext cx="1441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15913" y="260350"/>
            <a:ext cx="6781800" cy="2170113"/>
          </a:xfrm>
        </p:spPr>
        <p:txBody>
          <a:bodyPr/>
          <a:lstStyle/>
          <a:p>
            <a:pPr eaLnBrk="1" hangingPunct="1"/>
            <a:r>
              <a:rPr lang="en-GB" altLang="en-US" sz="6000" smtClean="0">
                <a:solidFill>
                  <a:srgbClr val="000099"/>
                </a:solidFill>
                <a:latin typeface="Verdana" pitchFamily="34" charset="0"/>
              </a:rPr>
              <a:t> </a:t>
            </a:r>
            <a:r>
              <a:rPr lang="en-GB" altLang="en-US" sz="3200" smtClean="0">
                <a:solidFill>
                  <a:srgbClr val="000099"/>
                </a:solidFill>
                <a:latin typeface="Verdana" pitchFamily="34" charset="0"/>
              </a:rPr>
              <a:t>One Chance to get it right – valuing you and me </a:t>
            </a:r>
            <a:br>
              <a:rPr lang="en-GB" altLang="en-US" sz="3200" smtClean="0">
                <a:solidFill>
                  <a:srgbClr val="000099"/>
                </a:solidFill>
                <a:latin typeface="Verdana" pitchFamily="34" charset="0"/>
              </a:rPr>
            </a:br>
            <a:r>
              <a:rPr lang="en-GB" altLang="en-US" sz="3200" smtClean="0">
                <a:solidFill>
                  <a:srgbClr val="000099"/>
                </a:solidFill>
                <a:latin typeface="Verdana" pitchFamily="34" charset="0"/>
              </a:rPr>
              <a:t>as we die</a:t>
            </a:r>
            <a:endParaRPr lang="en-GB" altLang="en-US" smtClean="0"/>
          </a:p>
        </p:txBody>
      </p:sp>
      <p:sp>
        <p:nvSpPr>
          <p:cNvPr id="3075" name="Rectangle 3"/>
          <p:cNvSpPr>
            <a:spLocks noGrp="1" noChangeArrowheads="1"/>
          </p:cNvSpPr>
          <p:nvPr>
            <p:ph type="subTitle" idx="1"/>
          </p:nvPr>
        </p:nvSpPr>
        <p:spPr/>
        <p:txBody>
          <a:bodyPr/>
          <a:lstStyle/>
          <a:p>
            <a:pPr eaLnBrk="1" hangingPunct="1"/>
            <a:r>
              <a:rPr lang="en-GB" altLang="en-US" smtClean="0">
                <a:solidFill>
                  <a:schemeClr val="accent1"/>
                </a:solidFill>
              </a:rPr>
              <a:t>AHPCC Conference  2016</a:t>
            </a:r>
          </a:p>
          <a:p>
            <a:pPr eaLnBrk="1" hangingPunct="1"/>
            <a:endParaRPr lang="en-GB" altLang="en-US" smtClean="0">
              <a:solidFill>
                <a:schemeClr val="accent1"/>
              </a:solidFill>
            </a:endParaRPr>
          </a:p>
          <a:p>
            <a:pPr eaLnBrk="1" hangingPunct="1"/>
            <a:r>
              <a:rPr lang="en-GB" altLang="en-US" smtClean="0">
                <a:solidFill>
                  <a:schemeClr val="accent1"/>
                </a:solidFill>
              </a:rPr>
              <a:t>Peter Wells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813"/>
            <a:ext cx="7354888" cy="1511300"/>
          </a:xfrm>
        </p:spPr>
        <p:txBody>
          <a:bodyPr/>
          <a:lstStyle/>
          <a:p>
            <a:pPr eaLnBrk="1" hangingPunct="1"/>
            <a:r>
              <a:rPr lang="en-GB" altLang="en-US" sz="3200" b="0" smtClean="0"/>
              <a:t>Valuing diversity, supporting equality</a:t>
            </a:r>
            <a:br>
              <a:rPr lang="en-GB" altLang="en-US" sz="3200" b="0" smtClean="0"/>
            </a:br>
            <a:r>
              <a:rPr lang="en-GB" altLang="en-US" sz="3200" b="0" smtClean="0"/>
              <a:t>The touching place of spirituality and the role of the chaplain</a:t>
            </a:r>
            <a:r>
              <a:rPr lang="en-GB" altLang="en-US" sz="1600" b="0" smtClean="0"/>
              <a:t>.</a:t>
            </a:r>
            <a:r>
              <a:rPr lang="en-GB" altLang="en-US" sz="1800" smtClean="0"/>
              <a:t> </a:t>
            </a:r>
            <a:endParaRPr lang="en-GB" altLang="en-US" sz="3500" smtClean="0"/>
          </a:p>
        </p:txBody>
      </p:sp>
      <p:sp>
        <p:nvSpPr>
          <p:cNvPr id="4099" name="Rectangle 3"/>
          <p:cNvSpPr>
            <a:spLocks noGrp="1" noChangeArrowheads="1"/>
          </p:cNvSpPr>
          <p:nvPr>
            <p:ph type="body" idx="1"/>
          </p:nvPr>
        </p:nvSpPr>
        <p:spPr>
          <a:xfrm>
            <a:off x="467544" y="1844824"/>
            <a:ext cx="8229600" cy="4680520"/>
          </a:xfrm>
        </p:spPr>
        <p:txBody>
          <a:bodyPr/>
          <a:lstStyle/>
          <a:p>
            <a:pPr eaLnBrk="1" hangingPunct="1">
              <a:buFont typeface="Wingdings" pitchFamily="2" charset="2"/>
              <a:buNone/>
            </a:pPr>
            <a:endParaRPr lang="en-GB" altLang="en-US" sz="2400" b="1" dirty="0" smtClean="0"/>
          </a:p>
          <a:p>
            <a:pPr eaLnBrk="1" hangingPunct="1">
              <a:buFont typeface="Wingdings" pitchFamily="2" charset="2"/>
              <a:buNone/>
            </a:pPr>
            <a:r>
              <a:rPr lang="en-GB" altLang="en-US" sz="2800" b="1" dirty="0" smtClean="0"/>
              <a:t>Forgive me for repetition:</a:t>
            </a:r>
          </a:p>
          <a:p>
            <a:pPr eaLnBrk="1" hangingPunct="1">
              <a:buFont typeface="Wingdings" pitchFamily="2" charset="2"/>
              <a:buNone/>
            </a:pPr>
            <a:r>
              <a:rPr lang="en-GB" altLang="en-US" sz="2800" b="1" dirty="0" smtClean="0"/>
              <a:t>As chaplains I think we undertake a </a:t>
            </a:r>
          </a:p>
          <a:p>
            <a:pPr eaLnBrk="1" hangingPunct="1">
              <a:buFont typeface="Wingdings" pitchFamily="2" charset="2"/>
              <a:buNone/>
            </a:pPr>
            <a:r>
              <a:rPr lang="en-GB" altLang="en-US" sz="2800" b="1" dirty="0" smtClean="0"/>
              <a:t>	valuable </a:t>
            </a:r>
          </a:p>
          <a:p>
            <a:pPr eaLnBrk="1" hangingPunct="1">
              <a:buFont typeface="Wingdings" pitchFamily="2" charset="2"/>
              <a:buNone/>
            </a:pPr>
            <a:r>
              <a:rPr lang="en-GB" altLang="en-US" sz="2800" b="1" dirty="0" smtClean="0"/>
              <a:t> 	extra-ordinary</a:t>
            </a:r>
          </a:p>
          <a:p>
            <a:pPr eaLnBrk="1" hangingPunct="1">
              <a:buFont typeface="Wingdings" pitchFamily="2" charset="2"/>
              <a:buNone/>
            </a:pPr>
            <a:r>
              <a:rPr lang="en-GB" altLang="en-US" sz="2800" b="1" dirty="0" smtClean="0"/>
              <a:t>	vital</a:t>
            </a:r>
          </a:p>
          <a:p>
            <a:pPr eaLnBrk="1" hangingPunct="1">
              <a:buFont typeface="Wingdings" pitchFamily="2" charset="2"/>
              <a:buNone/>
            </a:pPr>
            <a:r>
              <a:rPr lang="en-GB" altLang="en-US" sz="2800" b="1" dirty="0" smtClean="0"/>
              <a:t>	transcendent</a:t>
            </a:r>
          </a:p>
          <a:p>
            <a:pPr eaLnBrk="1" hangingPunct="1">
              <a:buFont typeface="Wingdings" pitchFamily="2" charset="2"/>
              <a:buNone/>
            </a:pPr>
            <a:r>
              <a:rPr lang="en-GB" altLang="en-US" sz="2800" b="1" dirty="0" smtClean="0"/>
              <a:t>role within end of life care</a:t>
            </a:r>
          </a:p>
          <a:p>
            <a:pPr eaLnBrk="1" hangingPunct="1">
              <a:buFont typeface="Wingdings" pitchFamily="2" charset="2"/>
              <a:buNone/>
            </a:pPr>
            <a:r>
              <a:rPr lang="en-GB" altLang="en-US" sz="2800" b="1" dirty="0" smtClean="0"/>
              <a:t>	and are fantastic!  </a:t>
            </a:r>
            <a:r>
              <a:rPr lang="en-GB" altLang="en-US" sz="4400" b="1" dirty="0" smtClean="0"/>
              <a:t/>
            </a:r>
            <a:br>
              <a:rPr lang="en-GB" altLang="en-US" sz="4400" b="1" dirty="0" smtClean="0"/>
            </a:br>
            <a:r>
              <a:rPr lang="en-GB" altLang="en-US" sz="2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 calcmode="lin" valueType="num">
                                      <p:cBhvr additive="base">
                                        <p:cTn id="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 calcmode="lin" valueType="num">
                                      <p:cBhvr additive="base">
                                        <p:cTn id="37"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7" end="7"/>
                                            </p:txEl>
                                          </p:spTgt>
                                        </p:tgtEl>
                                        <p:attrNameLst>
                                          <p:attrName>style.visibility</p:attrName>
                                        </p:attrNameLst>
                                      </p:cBhvr>
                                      <p:to>
                                        <p:strVal val="visible"/>
                                      </p:to>
                                    </p:set>
                                    <p:anim calcmode="lin" valueType="num">
                                      <p:cBhvr additive="base">
                                        <p:cTn id="43"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099">
                                            <p:txEl>
                                              <p:pRg st="8" end="8"/>
                                            </p:txEl>
                                          </p:spTgt>
                                        </p:tgtEl>
                                        <p:attrNameLst>
                                          <p:attrName>style.visibility</p:attrName>
                                        </p:attrNameLst>
                                      </p:cBhvr>
                                      <p:to>
                                        <p:strVal val="visible"/>
                                      </p:to>
                                    </p:set>
                                    <p:anim calcmode="lin" valueType="num">
                                      <p:cBhvr additive="base">
                                        <p:cTn id="4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04813"/>
            <a:ext cx="7354888" cy="1511300"/>
          </a:xfrm>
        </p:spPr>
        <p:txBody>
          <a:bodyPr/>
          <a:lstStyle/>
          <a:p>
            <a:pPr eaLnBrk="1" hangingPunct="1"/>
            <a:r>
              <a:rPr lang="en-GB" altLang="en-US" sz="3200" b="0" smtClean="0"/>
              <a:t>Valuing diversity, supporting equality</a:t>
            </a:r>
            <a:br>
              <a:rPr lang="en-GB" altLang="en-US" sz="3200" b="0" smtClean="0"/>
            </a:br>
            <a:r>
              <a:rPr lang="en-GB" altLang="en-US" sz="3200" b="0" smtClean="0"/>
              <a:t>The touching place of spirituality and the role of the chaplain</a:t>
            </a:r>
            <a:r>
              <a:rPr lang="en-GB" altLang="en-US" sz="1600" b="0" smtClean="0"/>
              <a:t>.</a:t>
            </a:r>
            <a:r>
              <a:rPr lang="en-GB" altLang="en-US" sz="1800" smtClean="0"/>
              <a:t> </a:t>
            </a:r>
            <a:endParaRPr lang="en-GB" altLang="en-US" sz="3500" smtClean="0"/>
          </a:p>
        </p:txBody>
      </p:sp>
      <p:sp>
        <p:nvSpPr>
          <p:cNvPr id="4099" name="Rectangle 3"/>
          <p:cNvSpPr>
            <a:spLocks noGrp="1" noChangeArrowheads="1"/>
          </p:cNvSpPr>
          <p:nvPr>
            <p:ph type="body" idx="1"/>
          </p:nvPr>
        </p:nvSpPr>
        <p:spPr>
          <a:xfrm>
            <a:off x="457200" y="1719263"/>
            <a:ext cx="8507288" cy="4411662"/>
          </a:xfrm>
        </p:spPr>
        <p:txBody>
          <a:bodyPr/>
          <a:lstStyle/>
          <a:p>
            <a:pPr eaLnBrk="1" hangingPunct="1">
              <a:buFont typeface="Wingdings" pitchFamily="2" charset="2"/>
              <a:buNone/>
            </a:pPr>
            <a:endParaRPr lang="en-GB" altLang="en-US" sz="2400" b="1" dirty="0" smtClean="0"/>
          </a:p>
          <a:p>
            <a:pPr eaLnBrk="1" hangingPunct="1">
              <a:buFont typeface="Wingdings" pitchFamily="2" charset="2"/>
              <a:buNone/>
            </a:pPr>
            <a:r>
              <a:rPr lang="en-GB" altLang="en-US" sz="2800" b="1" dirty="0" smtClean="0"/>
              <a:t>Firstly an apology to those of you who are not chaplains:</a:t>
            </a:r>
          </a:p>
          <a:p>
            <a:pPr eaLnBrk="1" hangingPunct="1">
              <a:buFont typeface="Wingdings" pitchFamily="2" charset="2"/>
              <a:buNone/>
            </a:pPr>
            <a:r>
              <a:rPr lang="en-GB" altLang="en-US" sz="2800" b="1" dirty="0" smtClean="0"/>
              <a:t>As chaplains I think we undertake a </a:t>
            </a:r>
          </a:p>
          <a:p>
            <a:pPr eaLnBrk="1" hangingPunct="1">
              <a:buFont typeface="Wingdings" pitchFamily="2" charset="2"/>
              <a:buNone/>
            </a:pPr>
            <a:r>
              <a:rPr lang="en-GB" altLang="en-US" sz="2800" b="1" dirty="0" smtClean="0"/>
              <a:t>	valuable </a:t>
            </a:r>
          </a:p>
          <a:p>
            <a:pPr eaLnBrk="1" hangingPunct="1">
              <a:buFont typeface="Wingdings" pitchFamily="2" charset="2"/>
              <a:buNone/>
            </a:pPr>
            <a:r>
              <a:rPr lang="en-GB" altLang="en-US" sz="2800" b="1" dirty="0" smtClean="0"/>
              <a:t> 	extra-ordinary</a:t>
            </a:r>
          </a:p>
          <a:p>
            <a:pPr eaLnBrk="1" hangingPunct="1">
              <a:buFont typeface="Wingdings" pitchFamily="2" charset="2"/>
              <a:buNone/>
            </a:pPr>
            <a:r>
              <a:rPr lang="en-GB" altLang="en-US" sz="2800" b="1" dirty="0" smtClean="0"/>
              <a:t>	vital</a:t>
            </a:r>
          </a:p>
          <a:p>
            <a:pPr eaLnBrk="1" hangingPunct="1">
              <a:buFont typeface="Wingdings" pitchFamily="2" charset="2"/>
              <a:buNone/>
            </a:pPr>
            <a:r>
              <a:rPr lang="en-GB" altLang="en-US" sz="2800" b="1" dirty="0" smtClean="0"/>
              <a:t>	transcendent</a:t>
            </a:r>
          </a:p>
          <a:p>
            <a:pPr eaLnBrk="1" hangingPunct="1">
              <a:buFont typeface="Wingdings" pitchFamily="2" charset="2"/>
              <a:buNone/>
            </a:pPr>
            <a:r>
              <a:rPr lang="en-GB" altLang="en-US" sz="2800" b="1" dirty="0" smtClean="0"/>
              <a:t>role within end of life care</a:t>
            </a:r>
          </a:p>
          <a:p>
            <a:pPr eaLnBrk="1" hangingPunct="1">
              <a:buFont typeface="Wingdings" pitchFamily="2" charset="2"/>
              <a:buNone/>
            </a:pPr>
            <a:r>
              <a:rPr lang="en-GB" altLang="en-US" sz="2800" b="1" dirty="0" smtClean="0"/>
              <a:t>	and are fantastic!  </a:t>
            </a:r>
            <a:r>
              <a:rPr lang="en-GB" altLang="en-US" sz="4400" b="1" dirty="0" smtClean="0"/>
              <a:t/>
            </a:r>
            <a:br>
              <a:rPr lang="en-GB" altLang="en-US" sz="4400" b="1" dirty="0" smtClean="0"/>
            </a:br>
            <a:r>
              <a:rPr lang="en-GB" altLang="en-US" sz="2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 calcmode="lin" valueType="num">
                                      <p:cBhvr additive="base">
                                        <p:cTn id="37"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7" end="7"/>
                                            </p:txEl>
                                          </p:spTgt>
                                        </p:tgtEl>
                                        <p:attrNameLst>
                                          <p:attrName>style.visibility</p:attrName>
                                        </p:attrNameLst>
                                      </p:cBhvr>
                                      <p:to>
                                        <p:strVal val="visible"/>
                                      </p:to>
                                    </p:set>
                                    <p:anim calcmode="lin" valueType="num">
                                      <p:cBhvr additive="base">
                                        <p:cTn id="43"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099">
                                            <p:txEl>
                                              <p:pRg st="8" end="8"/>
                                            </p:txEl>
                                          </p:spTgt>
                                        </p:tgtEl>
                                        <p:attrNameLst>
                                          <p:attrName>style.visibility</p:attrName>
                                        </p:attrNameLst>
                                      </p:cBhvr>
                                      <p:to>
                                        <p:strVal val="visible"/>
                                      </p:to>
                                    </p:set>
                                    <p:anim calcmode="lin" valueType="num">
                                      <p:cBhvr additive="base">
                                        <p:cTn id="4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3200" smtClean="0"/>
              <a:t>Valuing ourselves, valuing others, valuing you and me</a:t>
            </a:r>
          </a:p>
        </p:txBody>
      </p:sp>
      <p:sp>
        <p:nvSpPr>
          <p:cNvPr id="5123" name="Content Placeholder 2"/>
          <p:cNvSpPr>
            <a:spLocks noGrp="1"/>
          </p:cNvSpPr>
          <p:nvPr>
            <p:ph idx="1"/>
          </p:nvPr>
        </p:nvSpPr>
        <p:spPr>
          <a:xfrm>
            <a:off x="179512" y="1628800"/>
            <a:ext cx="8964488" cy="5040559"/>
          </a:xfrm>
        </p:spPr>
        <p:txBody>
          <a:bodyPr/>
          <a:lstStyle/>
          <a:p>
            <a:r>
              <a:rPr lang="en-GB" altLang="en-US" sz="2400" dirty="0" smtClean="0"/>
              <a:t>At times the role of chaplain can be very rewarding and fulfilling in offering support to patients, relatives and staff</a:t>
            </a:r>
          </a:p>
          <a:p>
            <a:r>
              <a:rPr lang="en-GB" altLang="en-US" sz="2400" dirty="0" smtClean="0"/>
              <a:t>It can also feel quite isolating as no one else is doing the same job</a:t>
            </a:r>
          </a:p>
          <a:p>
            <a:r>
              <a:rPr lang="en-GB" altLang="en-US" sz="2400" dirty="0" smtClean="0"/>
              <a:t>And due to being a one person team there is often no one else on a daily basis who really understands, and with whom we can share our interactions and responses to situations we have experienced.</a:t>
            </a:r>
          </a:p>
          <a:p>
            <a:r>
              <a:rPr lang="en-GB" altLang="en-US" sz="2400" dirty="0" smtClean="0"/>
              <a:t>We need to find ways to value ourselves and a conference such as this plays a large part in us coming together to share our journey with people who understand.</a:t>
            </a:r>
          </a:p>
          <a:p>
            <a:r>
              <a:rPr lang="en-GB" altLang="en-US" sz="2400" dirty="0" smtClean="0"/>
              <a:t>Supervision is also a helpful place of support</a:t>
            </a:r>
          </a:p>
          <a:p>
            <a:r>
              <a:rPr lang="en-GB" altLang="en-US" sz="2400" dirty="0" smtClean="0"/>
              <a:t>So where do we as a profession currently touch palliative care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200" smtClean="0"/>
              <a:t>Guidelines and documents</a:t>
            </a:r>
            <a:endParaRPr lang="en-GB" altLang="en-US" sz="3200" smtClean="0"/>
          </a:p>
        </p:txBody>
      </p:sp>
      <p:sp>
        <p:nvSpPr>
          <p:cNvPr id="6147" name="Rectangle 3"/>
          <p:cNvSpPr>
            <a:spLocks noGrp="1" noChangeArrowheads="1"/>
          </p:cNvSpPr>
          <p:nvPr>
            <p:ph type="body" idx="1"/>
          </p:nvPr>
        </p:nvSpPr>
        <p:spPr>
          <a:xfrm>
            <a:off x="179512" y="1719262"/>
            <a:ext cx="8784976" cy="5022105"/>
          </a:xfrm>
        </p:spPr>
        <p:txBody>
          <a:bodyPr/>
          <a:lstStyle/>
          <a:p>
            <a:pPr marL="0" indent="0" eaLnBrk="1" hangingPunct="1">
              <a:buNone/>
            </a:pPr>
            <a:r>
              <a:rPr lang="en-GB" altLang="en-US" sz="2800" dirty="0" smtClean="0"/>
              <a:t>One Chance to Get it Right – 2014</a:t>
            </a:r>
          </a:p>
          <a:p>
            <a:pPr marL="344487" lvl="1" indent="0" eaLnBrk="1" hangingPunct="1">
              <a:buNone/>
            </a:pPr>
            <a:r>
              <a:rPr lang="en-GB" altLang="en-US" sz="2400" dirty="0" smtClean="0"/>
              <a:t>Produced by: Leadership Alliance for the Care of the dying patient at the demise of the LCP</a:t>
            </a:r>
          </a:p>
          <a:p>
            <a:pPr marL="344487" lvl="1" indent="0" eaLnBrk="1" hangingPunct="1">
              <a:buNone/>
            </a:pPr>
            <a:r>
              <a:rPr lang="en-GB" altLang="en-US" sz="2400" dirty="0" smtClean="0"/>
              <a:t>Recognises the 2010 Equality Act and sets out commitment to care given to people in the last days and hours of their life</a:t>
            </a:r>
          </a:p>
          <a:p>
            <a:pPr marL="530225" lvl="2" indent="-177800" eaLnBrk="1" hangingPunct="1">
              <a:buFont typeface="Arial" charset="0"/>
              <a:buChar char="•"/>
            </a:pPr>
            <a:r>
              <a:rPr lang="en-GB" altLang="en-US" sz="2000" dirty="0" smtClean="0"/>
              <a:t>Compassionate</a:t>
            </a:r>
          </a:p>
          <a:p>
            <a:pPr marL="530225" lvl="2" indent="-177800" eaLnBrk="1" hangingPunct="1">
              <a:buFont typeface="Arial" charset="0"/>
              <a:buChar char="•"/>
            </a:pPr>
            <a:r>
              <a:rPr lang="en-GB" altLang="en-US" sz="2000" dirty="0" smtClean="0"/>
              <a:t>Based on and tailored to needs, wishes &amp; preferences of the dying person and as appropriate their families and those identified important to them.</a:t>
            </a:r>
          </a:p>
          <a:p>
            <a:pPr marL="530225" lvl="2" indent="-177800" eaLnBrk="1" hangingPunct="1">
              <a:buFont typeface="Arial" charset="0"/>
              <a:buChar char="•"/>
            </a:pPr>
            <a:r>
              <a:rPr lang="en-GB" altLang="en-US" sz="2000" dirty="0" smtClean="0"/>
              <a:t>Includes regular and affective communication by professionals to family</a:t>
            </a:r>
          </a:p>
          <a:p>
            <a:pPr marL="344487" lvl="1" indent="0" eaLnBrk="1" hangingPunct="1">
              <a:buNone/>
            </a:pPr>
            <a:r>
              <a:rPr lang="en-GB" altLang="en-US" sz="2400" dirty="0" smtClean="0"/>
              <a:t>Via 6 priorities of care:</a:t>
            </a:r>
          </a:p>
          <a:p>
            <a:pPr marL="530225" lvl="2" indent="-177800" eaLnBrk="1" hangingPunct="1">
              <a:buFont typeface="Arial" charset="0"/>
              <a:buChar char="•"/>
            </a:pPr>
            <a:r>
              <a:rPr lang="en-GB" altLang="en-US" sz="2000" dirty="0" smtClean="0"/>
              <a:t>Priority 5 Individual Care plan includes religious &amp; spiritual care p25, 90 Training for staff p103, Glossary p111, Spiritual Care Assessment p139</a:t>
            </a:r>
          </a:p>
          <a:p>
            <a:pPr eaLnBrk="1" hangingPunct="1">
              <a:buFont typeface="Wingdings" pitchFamily="2" charset="2"/>
              <a:buNone/>
            </a:pPr>
            <a:r>
              <a:rPr lang="en-GB" altLang="en-US" sz="2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smtClean="0">
                <a:solidFill>
                  <a:srgbClr val="000099"/>
                </a:solidFill>
              </a:rPr>
              <a:t>Guidelines and documents cont:</a:t>
            </a:r>
            <a:endParaRPr lang="en-GB" altLang="en-US" smtClean="0"/>
          </a:p>
        </p:txBody>
      </p:sp>
      <p:sp>
        <p:nvSpPr>
          <p:cNvPr id="2" name="Content Placeholder 1"/>
          <p:cNvSpPr>
            <a:spLocks noGrp="1"/>
          </p:cNvSpPr>
          <p:nvPr>
            <p:ph idx="1"/>
          </p:nvPr>
        </p:nvSpPr>
        <p:spPr>
          <a:xfrm>
            <a:off x="179512" y="1719262"/>
            <a:ext cx="8964488" cy="5022105"/>
          </a:xfrm>
        </p:spPr>
        <p:txBody>
          <a:bodyPr/>
          <a:lstStyle/>
          <a:p>
            <a:pPr marL="0" indent="0">
              <a:buFont typeface="Wingdings" pitchFamily="2" charset="2"/>
              <a:buNone/>
              <a:defRPr/>
            </a:pPr>
            <a:r>
              <a:rPr lang="en-GB" sz="2800" dirty="0" smtClean="0"/>
              <a:t>Treatment and care towards the end of life</a:t>
            </a:r>
          </a:p>
          <a:p>
            <a:pPr marL="360363" lvl="1" indent="-152400">
              <a:buFont typeface="Wingdings" pitchFamily="2" charset="2"/>
              <a:buNone/>
              <a:defRPr/>
            </a:pPr>
            <a:r>
              <a:rPr lang="en-GB" sz="2300" dirty="0" smtClean="0"/>
              <a:t>* Good practice in decision making</a:t>
            </a:r>
          </a:p>
          <a:p>
            <a:pPr marL="360363" lvl="1" indent="-152400">
              <a:buFont typeface="Arial" charset="0"/>
              <a:buChar char="•"/>
              <a:defRPr/>
            </a:pPr>
            <a:r>
              <a:rPr lang="en-GB" sz="2300" dirty="0" smtClean="0"/>
              <a:t>Produced by GMC in 2010</a:t>
            </a:r>
          </a:p>
          <a:p>
            <a:pPr marL="360363" lvl="1" indent="-152400">
              <a:buFont typeface="Arial" charset="0"/>
              <a:buChar char="•"/>
              <a:defRPr/>
            </a:pPr>
            <a:r>
              <a:rPr lang="en-GB" sz="2300" dirty="0" smtClean="0"/>
              <a:t>‘Some patients can experience inequalities in getting access to healthcare services and in the standard provided. It is known that some older people, people with disabilities and people from ethnic minorities have received poor standard of care.’  P11</a:t>
            </a:r>
          </a:p>
          <a:p>
            <a:pPr marL="360363" lvl="1" indent="-152400">
              <a:buFont typeface="Arial" charset="0"/>
              <a:buChar char="•"/>
              <a:defRPr/>
            </a:pPr>
            <a:r>
              <a:rPr lang="en-GB" sz="2300" dirty="0" smtClean="0"/>
              <a:t>‘You must be careful not to rely on your personal views about a patient’s quality of life and to avoid making judgements based on poorly informed or unfounded assumptions about their health care needs of particular groups such as’ – </a:t>
            </a:r>
            <a:r>
              <a:rPr lang="en-GB" sz="2300" i="1" dirty="0" smtClean="0"/>
              <a:t>named above</a:t>
            </a:r>
            <a:r>
              <a:rPr lang="en-GB" sz="2300" dirty="0" smtClean="0"/>
              <a:t> p29</a:t>
            </a:r>
            <a:endParaRPr lang="en-GB" sz="2300" i="1" dirty="0" smtClean="0"/>
          </a:p>
          <a:p>
            <a:pPr marL="360363" lvl="1" indent="-152400">
              <a:buFont typeface="Arial" charset="0"/>
              <a:buChar char="•"/>
              <a:defRPr/>
            </a:pPr>
            <a:r>
              <a:rPr lang="en-GB" sz="2300" dirty="0" smtClean="0"/>
              <a:t>Advance care planning, what to discuss: spiritual care p32</a:t>
            </a:r>
          </a:p>
          <a:p>
            <a:pPr marL="360363" lvl="1" indent="-152400">
              <a:buFont typeface="Arial" charset="0"/>
              <a:buChar char="•"/>
              <a:defRPr/>
            </a:pPr>
            <a:r>
              <a:rPr lang="en-GB" sz="2300" dirty="0" smtClean="0"/>
              <a:t>Glossary of terms for palliative care includes spirituality p88</a:t>
            </a:r>
            <a:endParaRPr lang="en-GB" sz="23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200" smtClean="0">
                <a:solidFill>
                  <a:srgbClr val="000099"/>
                </a:solidFill>
              </a:rPr>
              <a:t>Guidelines and documents cont:</a:t>
            </a:r>
            <a:endParaRPr lang="en-GB" altLang="en-US" sz="3100" smtClean="0"/>
          </a:p>
        </p:txBody>
      </p:sp>
      <p:sp>
        <p:nvSpPr>
          <p:cNvPr id="8195" name="Rectangle 3"/>
          <p:cNvSpPr>
            <a:spLocks noGrp="1" noChangeArrowheads="1"/>
          </p:cNvSpPr>
          <p:nvPr>
            <p:ph type="body" idx="1"/>
          </p:nvPr>
        </p:nvSpPr>
        <p:spPr>
          <a:xfrm>
            <a:off x="179513" y="1772816"/>
            <a:ext cx="8784976" cy="4896544"/>
          </a:xfrm>
        </p:spPr>
        <p:txBody>
          <a:bodyPr/>
          <a:lstStyle/>
          <a:p>
            <a:pPr marL="9525" lvl="1" indent="0" eaLnBrk="1" hangingPunct="1">
              <a:buNone/>
            </a:pPr>
            <a:r>
              <a:rPr lang="en-GB" altLang="en-US" sz="2400" b="1" dirty="0" smtClean="0"/>
              <a:t>Care of dying adults in the last days of life.  NICE 2015</a:t>
            </a:r>
          </a:p>
          <a:p>
            <a:pPr marL="360363" lvl="1" indent="-193675" eaLnBrk="1" hangingPunct="1">
              <a:buFont typeface="Arial" charset="0"/>
              <a:buChar char="•"/>
            </a:pPr>
            <a:r>
              <a:rPr lang="en-GB" altLang="en-US" sz="2400" dirty="0" smtClean="0"/>
              <a:t>Communication section – spiritual care p5 &amp; 7</a:t>
            </a:r>
          </a:p>
          <a:p>
            <a:pPr marL="9525" lvl="1" indent="0" eaLnBrk="1" hangingPunct="1">
              <a:spcBef>
                <a:spcPts val="1800"/>
              </a:spcBef>
              <a:buNone/>
            </a:pPr>
            <a:r>
              <a:rPr lang="en-GB" altLang="en-US" sz="2400" b="1" dirty="0" smtClean="0"/>
              <a:t>Palliative Adult Network Guidelines.  Third edition 2011</a:t>
            </a:r>
          </a:p>
          <a:p>
            <a:pPr marL="360363" lvl="1" indent="-234950" eaLnBrk="1" hangingPunct="1">
              <a:buFont typeface="Arial" charset="0"/>
              <a:buChar char="•"/>
            </a:pPr>
            <a:r>
              <a:rPr lang="en-GB" altLang="en-US" sz="2400" dirty="0" smtClean="0"/>
              <a:t>Assessment of Pain including spiritual p18 </a:t>
            </a:r>
          </a:p>
          <a:p>
            <a:pPr marL="360363" lvl="1" indent="-234950" eaLnBrk="1" hangingPunct="1">
              <a:buFont typeface="Arial" charset="0"/>
              <a:buChar char="•"/>
            </a:pPr>
            <a:r>
              <a:rPr lang="en-GB" altLang="en-US" sz="2400" dirty="0" smtClean="0"/>
              <a:t>Section 40 ‘Spiritual Care’ p 273f </a:t>
            </a:r>
          </a:p>
          <a:p>
            <a:pPr marL="360363" lvl="1" indent="-234950" eaLnBrk="1" hangingPunct="1">
              <a:buFont typeface="Arial" charset="0"/>
              <a:buChar char="•"/>
            </a:pPr>
            <a:r>
              <a:rPr lang="en-GB" altLang="en-US" sz="2400" dirty="0" smtClean="0"/>
              <a:t>The updated version is about to be published with an online version available</a:t>
            </a:r>
          </a:p>
          <a:p>
            <a:pPr marL="9525" lvl="1" indent="0" eaLnBrk="1" hangingPunct="1">
              <a:spcBef>
                <a:spcPts val="1800"/>
              </a:spcBef>
              <a:buNone/>
            </a:pPr>
            <a:r>
              <a:rPr lang="en-US" altLang="en-US" sz="2400" b="1" dirty="0" smtClean="0"/>
              <a:t>Faith at end of life: A resource for professionals, providers and commissioners working in the community.</a:t>
            </a:r>
            <a:br>
              <a:rPr lang="en-US" altLang="en-US" sz="2400" b="1" dirty="0" smtClean="0"/>
            </a:br>
            <a:r>
              <a:rPr lang="en-US" altLang="en-US" sz="2400" dirty="0" smtClean="0"/>
              <a:t>NHS England 2016.</a:t>
            </a:r>
            <a:endParaRPr lang="en-GB"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200" smtClean="0"/>
              <a:t>Valuing diversity supporting equality</a:t>
            </a:r>
          </a:p>
        </p:txBody>
      </p:sp>
      <p:sp>
        <p:nvSpPr>
          <p:cNvPr id="9219" name="Content Placeholder 2"/>
          <p:cNvSpPr>
            <a:spLocks noGrp="1"/>
          </p:cNvSpPr>
          <p:nvPr>
            <p:ph idx="1"/>
          </p:nvPr>
        </p:nvSpPr>
        <p:spPr>
          <a:xfrm>
            <a:off x="179512" y="1719263"/>
            <a:ext cx="8784976" cy="4411662"/>
          </a:xfrm>
        </p:spPr>
        <p:txBody>
          <a:bodyPr/>
          <a:lstStyle/>
          <a:p>
            <a:pPr marL="0" indent="0">
              <a:buNone/>
            </a:pPr>
            <a:r>
              <a:rPr lang="en-GB" altLang="en-US" sz="2800" b="1" dirty="0" smtClean="0"/>
              <a:t>Equality Act 2010</a:t>
            </a:r>
          </a:p>
          <a:p>
            <a:pPr marL="360363" lvl="1" indent="-234950"/>
            <a:r>
              <a:rPr lang="en-GB" altLang="en-US" sz="2200" dirty="0" smtClean="0"/>
              <a:t>Nine protected characteristics which for the first time ever includes: Religion and Belief</a:t>
            </a:r>
          </a:p>
          <a:p>
            <a:pPr marL="360363" lvl="1" indent="-234950"/>
            <a:r>
              <a:rPr lang="en-GB" altLang="en-US" sz="2200" dirty="0" smtClean="0"/>
              <a:t>Which means that for the first time ever statutory organisations have a responsibility and a mechanism for an area of life which was always regarded as too personal and private to interact with at a public level</a:t>
            </a:r>
          </a:p>
          <a:p>
            <a:pPr marL="360363" lvl="1" indent="-234950"/>
            <a:r>
              <a:rPr lang="en-GB" altLang="en-US" sz="2200" dirty="0" smtClean="0"/>
              <a:t>This gives us the opportunity to fully promote the needs not only of our own faith group but also of the other faith groups who use our services and live in our geographical area.</a:t>
            </a:r>
          </a:p>
          <a:p>
            <a:pPr marL="360363" lvl="1" indent="-234950"/>
            <a:r>
              <a:rPr lang="en-GB" altLang="en-US" sz="2200" dirty="0" smtClean="0"/>
              <a:t>Coupled with the references for addressing religious and spiritual care, the Equality Act heightens the need to support the diverse needs of our patients &amp; relatives by asking them what they need.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3200" smtClean="0"/>
              <a:t>Touching place of spirituality and the role of the chaplain</a:t>
            </a:r>
          </a:p>
        </p:txBody>
      </p:sp>
      <p:sp>
        <p:nvSpPr>
          <p:cNvPr id="3" name="Content Placeholder 2"/>
          <p:cNvSpPr>
            <a:spLocks noGrp="1"/>
          </p:cNvSpPr>
          <p:nvPr>
            <p:ph idx="1"/>
          </p:nvPr>
        </p:nvSpPr>
        <p:spPr>
          <a:xfrm>
            <a:off x="179512" y="1719262"/>
            <a:ext cx="8784976" cy="4950097"/>
          </a:xfrm>
        </p:spPr>
        <p:txBody>
          <a:bodyPr/>
          <a:lstStyle/>
          <a:p>
            <a:pPr marL="0" indent="0">
              <a:buNone/>
              <a:defRPr/>
            </a:pPr>
            <a:r>
              <a:rPr lang="en-GB" sz="2800" dirty="0" smtClean="0"/>
              <a:t>Our responsibility – unless we look first at ourselves can we really help others?</a:t>
            </a:r>
          </a:p>
          <a:p>
            <a:pPr marL="457200" lvl="1" indent="-269875">
              <a:defRPr/>
            </a:pPr>
            <a:r>
              <a:rPr lang="en-GB" sz="2400" dirty="0" smtClean="0"/>
              <a:t>Where does spirituality touch our lives?</a:t>
            </a:r>
          </a:p>
          <a:p>
            <a:pPr marL="457200" lvl="1" indent="-269875">
              <a:defRPr/>
            </a:pPr>
            <a:r>
              <a:rPr lang="en-GB" sz="2400" dirty="0" smtClean="0"/>
              <a:t>We say that it transcends, but where?</a:t>
            </a:r>
          </a:p>
          <a:p>
            <a:pPr marL="457200" lvl="1" indent="-269875">
              <a:defRPr/>
            </a:pPr>
            <a:r>
              <a:rPr lang="en-GB" sz="2400" dirty="0" smtClean="0"/>
              <a:t>We say it gives our life breath and meaning, but where?</a:t>
            </a:r>
          </a:p>
          <a:p>
            <a:pPr marL="457200" lvl="1" indent="-269875">
              <a:defRPr/>
            </a:pPr>
            <a:r>
              <a:rPr lang="en-GB" sz="2400" dirty="0" smtClean="0"/>
              <a:t>What is our response to death and dying</a:t>
            </a:r>
          </a:p>
          <a:p>
            <a:pPr marL="457200" lvl="1" indent="-269875">
              <a:defRPr/>
            </a:pPr>
            <a:r>
              <a:rPr lang="en-GB" sz="2400" dirty="0" smtClean="0"/>
              <a:t>What is our response to the differences of others</a:t>
            </a:r>
          </a:p>
          <a:p>
            <a:pPr marL="457200" lvl="1" indent="-269875">
              <a:defRPr/>
            </a:pPr>
            <a:r>
              <a:rPr lang="en-GB" sz="2400" dirty="0" smtClean="0"/>
              <a:t>Where are our prejudices</a:t>
            </a:r>
          </a:p>
          <a:p>
            <a:pPr marL="457200" lvl="1" indent="-269875">
              <a:defRPr/>
            </a:pPr>
            <a:r>
              <a:rPr lang="en-GB" sz="2400" dirty="0" smtClean="0"/>
              <a:t>Where do we get support</a:t>
            </a:r>
          </a:p>
          <a:p>
            <a:pPr marL="457200" lvl="1" indent="-269875">
              <a:defRPr/>
            </a:pPr>
            <a:r>
              <a:rPr lang="en-GB" sz="2400" dirty="0" smtClean="0"/>
              <a:t>Where do we re-create our lives</a:t>
            </a:r>
          </a:p>
          <a:p>
            <a:pPr marL="457200" lvl="1" indent="-269875">
              <a:defRPr/>
            </a:pPr>
            <a:r>
              <a:rPr lang="en-GB" sz="2400" dirty="0" smtClean="0"/>
              <a:t>Looking after ourselves</a:t>
            </a:r>
          </a:p>
          <a:p>
            <a:pPr lvl="1">
              <a:defRPr/>
            </a:pPr>
            <a:endParaRPr lang="en-GB" sz="2000" dirty="0" smtClean="0"/>
          </a:p>
          <a:p>
            <a:pPr lvl="1">
              <a:defRPr/>
            </a:pPr>
            <a:endParaRPr lang="en-GB" sz="2000" dirty="0"/>
          </a:p>
          <a:p>
            <a:pPr marL="344487" lvl="1" indent="0">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3200" smtClean="0"/>
              <a:t>Touching place of spirituality and the role of the chaplain</a:t>
            </a:r>
          </a:p>
        </p:txBody>
      </p:sp>
      <p:sp>
        <p:nvSpPr>
          <p:cNvPr id="11267" name="Content Placeholder 2"/>
          <p:cNvSpPr>
            <a:spLocks noGrp="1"/>
          </p:cNvSpPr>
          <p:nvPr>
            <p:ph idx="1"/>
          </p:nvPr>
        </p:nvSpPr>
        <p:spPr>
          <a:xfrm>
            <a:off x="179512" y="1719263"/>
            <a:ext cx="8964488" cy="4411662"/>
          </a:xfrm>
        </p:spPr>
        <p:txBody>
          <a:bodyPr/>
          <a:lstStyle/>
          <a:p>
            <a:pPr marL="0" indent="0">
              <a:buNone/>
            </a:pPr>
            <a:r>
              <a:rPr lang="en-GB" altLang="en-US" sz="2800" dirty="0" smtClean="0"/>
              <a:t>The role of the chaplain</a:t>
            </a:r>
          </a:p>
          <a:p>
            <a:pPr marL="360363" lvl="1" indent="-234950"/>
            <a:r>
              <a:rPr lang="en-GB" altLang="en-US" sz="2400" dirty="0" smtClean="0"/>
              <a:t>To express that there is only one chance to get it right</a:t>
            </a:r>
          </a:p>
          <a:p>
            <a:pPr marL="360363" lvl="1" indent="-234950"/>
            <a:r>
              <a:rPr lang="en-GB" altLang="en-US" sz="2400" dirty="0" smtClean="0"/>
              <a:t>That what is spiritual and transcends people’s lives may be really important to address as someone is dying, at least we need to find out</a:t>
            </a:r>
          </a:p>
          <a:p>
            <a:pPr marL="360363" lvl="1" indent="-234950"/>
            <a:r>
              <a:rPr lang="en-GB" altLang="en-US" sz="2400" dirty="0" smtClean="0"/>
              <a:t>That each person who comes into our care is unique and we need to support their uniqueness</a:t>
            </a:r>
          </a:p>
          <a:p>
            <a:pPr marL="360363" lvl="1" indent="-234950"/>
            <a:r>
              <a:rPr lang="en-GB" altLang="en-US" sz="2400" dirty="0" smtClean="0"/>
              <a:t>Support staff who cannot ask about spirituality and reassure them that we can help with the answer if they ask the question</a:t>
            </a:r>
          </a:p>
          <a:p>
            <a:pPr marL="360363" lvl="1" indent="-234950"/>
            <a:r>
              <a:rPr lang="en-GB" altLang="en-US" sz="2400" dirty="0" smtClean="0"/>
              <a:t>Valuing ourselves we can value others</a:t>
            </a:r>
          </a:p>
          <a:p>
            <a:pPr marL="360363" lvl="1" indent="-234950"/>
            <a:r>
              <a:rPr lang="en-GB" altLang="en-US" sz="2400" dirty="0" smtClean="0"/>
              <a:t>Knowing that at death we got it as right as we could</a:t>
            </a:r>
          </a:p>
          <a:p>
            <a:pPr marL="360363" lvl="1" indent="-234950"/>
            <a:r>
              <a:rPr lang="en-GB" altLang="en-US" sz="2400" dirty="0" smtClean="0"/>
              <a:t>Supporting each other in the role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design template">
  <a:themeElements>
    <a:clrScheme name="">
      <a:dk1>
        <a:srgbClr val="003399"/>
      </a:dk1>
      <a:lt1>
        <a:srgbClr val="D5E3FF"/>
      </a:lt1>
      <a:dk2>
        <a:srgbClr val="000099"/>
      </a:dk2>
      <a:lt2>
        <a:srgbClr val="0066CC"/>
      </a:lt2>
      <a:accent1>
        <a:srgbClr val="3155C9"/>
      </a:accent1>
      <a:accent2>
        <a:srgbClr val="1624A6"/>
      </a:accent2>
      <a:accent3>
        <a:srgbClr val="E7EFFF"/>
      </a:accent3>
      <a:accent4>
        <a:srgbClr val="002A82"/>
      </a:accent4>
      <a:accent5>
        <a:srgbClr val="ADB4E1"/>
      </a:accent5>
      <a:accent6>
        <a:srgbClr val="132096"/>
      </a:accent6>
      <a:hlink>
        <a:srgbClr val="660066"/>
      </a:hlink>
      <a:folHlink>
        <a:srgbClr val="6386E7"/>
      </a:folHlink>
    </a:clrScheme>
    <a:fontScheme name="Network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design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design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design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design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design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design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design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design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design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design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design template 11">
        <a:dk1>
          <a:srgbClr val="0000CC"/>
        </a:dk1>
        <a:lt1>
          <a:srgbClr val="A7C4FF"/>
        </a:lt1>
        <a:dk2>
          <a:srgbClr val="000099"/>
        </a:dk2>
        <a:lt2>
          <a:srgbClr val="0066CC"/>
        </a:lt2>
        <a:accent1>
          <a:srgbClr val="2846A4"/>
        </a:accent1>
        <a:accent2>
          <a:srgbClr val="660033"/>
        </a:accent2>
        <a:accent3>
          <a:srgbClr val="D0DEFF"/>
        </a:accent3>
        <a:accent4>
          <a:srgbClr val="0000AE"/>
        </a:accent4>
        <a:accent5>
          <a:srgbClr val="ACB0CF"/>
        </a:accent5>
        <a:accent6>
          <a:srgbClr val="5C002D"/>
        </a:accent6>
        <a:hlink>
          <a:srgbClr val="660066"/>
        </a:hlink>
        <a:folHlink>
          <a:srgbClr val="B67CAF"/>
        </a:folHlink>
      </a:clrScheme>
      <a:clrMap bg1="lt1" tx1="dk1" bg2="lt2" tx2="dk2" accent1="accent1" accent2="accent2" accent3="accent3" accent4="accent4" accent5="accent5" accent6="accent6" hlink="hlink" folHlink="folHlink"/>
    </a:extraClrScheme>
    <a:extraClrScheme>
      <a:clrScheme name="Network design template 12">
        <a:dk1>
          <a:srgbClr val="003399"/>
        </a:dk1>
        <a:lt1>
          <a:srgbClr val="C5D8FF"/>
        </a:lt1>
        <a:dk2>
          <a:srgbClr val="000099"/>
        </a:dk2>
        <a:lt2>
          <a:srgbClr val="0066CC"/>
        </a:lt2>
        <a:accent1>
          <a:srgbClr val="2846A4"/>
        </a:accent1>
        <a:accent2>
          <a:srgbClr val="660033"/>
        </a:accent2>
        <a:accent3>
          <a:srgbClr val="DFE9FF"/>
        </a:accent3>
        <a:accent4>
          <a:srgbClr val="002A82"/>
        </a:accent4>
        <a:accent5>
          <a:srgbClr val="ACB0CF"/>
        </a:accent5>
        <a:accent6>
          <a:srgbClr val="5C002D"/>
        </a:accent6>
        <a:hlink>
          <a:srgbClr val="660066"/>
        </a:hlink>
        <a:folHlink>
          <a:srgbClr val="B67CAF"/>
        </a:folHlink>
      </a:clrScheme>
      <a:clrMap bg1="lt1" tx1="dk1" bg2="lt2" tx2="dk2" accent1="accent1" accent2="accent2" accent3="accent3" accent4="accent4" accent5="accent5" accent6="accent6" hlink="hlink" folHlink="folHlink"/>
    </a:extraClrScheme>
    <a:extraClrScheme>
      <a:clrScheme name="Network design template 13">
        <a:dk1>
          <a:srgbClr val="003399"/>
        </a:dk1>
        <a:lt1>
          <a:srgbClr val="C5D8FF"/>
        </a:lt1>
        <a:dk2>
          <a:srgbClr val="000099"/>
        </a:dk2>
        <a:lt2>
          <a:srgbClr val="0066CC"/>
        </a:lt2>
        <a:accent1>
          <a:srgbClr val="2846A4"/>
        </a:accent1>
        <a:accent2>
          <a:srgbClr val="660033"/>
        </a:accent2>
        <a:accent3>
          <a:srgbClr val="DFE9FF"/>
        </a:accent3>
        <a:accent4>
          <a:srgbClr val="002A82"/>
        </a:accent4>
        <a:accent5>
          <a:srgbClr val="ACB0CF"/>
        </a:accent5>
        <a:accent6>
          <a:srgbClr val="5C002D"/>
        </a:accent6>
        <a:hlink>
          <a:srgbClr val="660066"/>
        </a:hlink>
        <a:folHlink>
          <a:srgbClr val="4E75E4"/>
        </a:folHlink>
      </a:clrScheme>
      <a:clrMap bg1="lt1" tx1="dk1" bg2="lt2" tx2="dk2" accent1="accent1" accent2="accent2" accent3="accent3" accent4="accent4" accent5="accent5" accent6="accent6" hlink="hlink" folHlink="folHlink"/>
    </a:extraClrScheme>
    <a:extraClrScheme>
      <a:clrScheme name="Network design template 14">
        <a:dk1>
          <a:srgbClr val="003399"/>
        </a:dk1>
        <a:lt1>
          <a:srgbClr val="C5D8FF"/>
        </a:lt1>
        <a:dk2>
          <a:srgbClr val="000099"/>
        </a:dk2>
        <a:lt2>
          <a:srgbClr val="0066CC"/>
        </a:lt2>
        <a:accent1>
          <a:srgbClr val="2846A4"/>
        </a:accent1>
        <a:accent2>
          <a:srgbClr val="0000CC"/>
        </a:accent2>
        <a:accent3>
          <a:srgbClr val="DFE9FF"/>
        </a:accent3>
        <a:accent4>
          <a:srgbClr val="002A82"/>
        </a:accent4>
        <a:accent5>
          <a:srgbClr val="ACB0CF"/>
        </a:accent5>
        <a:accent6>
          <a:srgbClr val="0000B9"/>
        </a:accent6>
        <a:hlink>
          <a:srgbClr val="660066"/>
        </a:hlink>
        <a:folHlink>
          <a:srgbClr val="4E75E4"/>
        </a:folHlink>
      </a:clrScheme>
      <a:clrMap bg1="lt1" tx1="dk1" bg2="lt2" tx2="dk2" accent1="accent1" accent2="accent2" accent3="accent3" accent4="accent4" accent5="accent5" accent6="accent6" hlink="hlink" folHlink="folHlink"/>
    </a:extraClrScheme>
    <a:extraClrScheme>
      <a:clrScheme name="Network design template 15">
        <a:dk1>
          <a:srgbClr val="003399"/>
        </a:dk1>
        <a:lt1>
          <a:srgbClr val="C5D8FF"/>
        </a:lt1>
        <a:dk2>
          <a:srgbClr val="000099"/>
        </a:dk2>
        <a:lt2>
          <a:srgbClr val="0066CC"/>
        </a:lt2>
        <a:accent1>
          <a:srgbClr val="2846A4"/>
        </a:accent1>
        <a:accent2>
          <a:srgbClr val="1624A6"/>
        </a:accent2>
        <a:accent3>
          <a:srgbClr val="DFE9FF"/>
        </a:accent3>
        <a:accent4>
          <a:srgbClr val="002A82"/>
        </a:accent4>
        <a:accent5>
          <a:srgbClr val="ACB0CF"/>
        </a:accent5>
        <a:accent6>
          <a:srgbClr val="132096"/>
        </a:accent6>
        <a:hlink>
          <a:srgbClr val="660066"/>
        </a:hlink>
        <a:folHlink>
          <a:srgbClr val="6386E7"/>
        </a:folHlink>
      </a:clrScheme>
      <a:clrMap bg1="lt1" tx1="dk1" bg2="lt2" tx2="dk2" accent1="accent1" accent2="accent2" accent3="accent3" accent4="accent4" accent5="accent5" accent6="accent6" hlink="hlink" folHlink="folHlink"/>
    </a:extraClrScheme>
    <a:extraClrScheme>
      <a:clrScheme name="Network design template 16">
        <a:dk1>
          <a:srgbClr val="003399"/>
        </a:dk1>
        <a:lt1>
          <a:srgbClr val="C5D8FF"/>
        </a:lt1>
        <a:dk2>
          <a:srgbClr val="000099"/>
        </a:dk2>
        <a:lt2>
          <a:srgbClr val="0066CC"/>
        </a:lt2>
        <a:accent1>
          <a:srgbClr val="3155C9"/>
        </a:accent1>
        <a:accent2>
          <a:srgbClr val="1624A6"/>
        </a:accent2>
        <a:accent3>
          <a:srgbClr val="DFE9FF"/>
        </a:accent3>
        <a:accent4>
          <a:srgbClr val="002A82"/>
        </a:accent4>
        <a:accent5>
          <a:srgbClr val="ADB4E1"/>
        </a:accent5>
        <a:accent6>
          <a:srgbClr val="132096"/>
        </a:accent6>
        <a:hlink>
          <a:srgbClr val="660066"/>
        </a:hlink>
        <a:folHlink>
          <a:srgbClr val="6386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trial</Template>
  <TotalTime>1268</TotalTime>
  <Words>854</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Network design template</vt:lpstr>
      <vt:lpstr> One Chance to get it right – valuing you and me  as we die</vt:lpstr>
      <vt:lpstr>Valuing diversity, supporting equality The touching place of spirituality and the role of the chaplain. </vt:lpstr>
      <vt:lpstr>Valuing ourselves, valuing others, valuing you and me</vt:lpstr>
      <vt:lpstr>Guidelines and documents</vt:lpstr>
      <vt:lpstr>Guidelines and documents cont:</vt:lpstr>
      <vt:lpstr>Guidelines and documents cont:</vt:lpstr>
      <vt:lpstr>Valuing diversity supporting equality</vt:lpstr>
      <vt:lpstr>Touching place of spirituality and the role of the chaplain</vt:lpstr>
      <vt:lpstr>Touching place of spirituality and the role of the chaplain</vt:lpstr>
      <vt:lpstr>Valuing diversity, supporting equality The touching place of spirituality and the role of the chaplain. </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Mindful</dc:title>
  <dc:creator>Underdown</dc:creator>
  <cp:lastModifiedBy>Mike &amp; Carol</cp:lastModifiedBy>
  <cp:revision>59</cp:revision>
  <dcterms:created xsi:type="dcterms:W3CDTF">2013-02-28T14:01:31Z</dcterms:created>
  <dcterms:modified xsi:type="dcterms:W3CDTF">2016-06-04T10:50:01Z</dcterms:modified>
</cp:coreProperties>
</file>