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1"/>
  </p:normalViewPr>
  <p:slideViewPr>
    <p:cSldViewPr snapToGrid="0" snapToObjects="1">
      <p:cViewPr>
        <p:scale>
          <a:sx n="76" d="100"/>
          <a:sy n="76" d="100"/>
        </p:scale>
        <p:origin x="-46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850E8F-7BA9-CC4E-BA3C-33D061F2BB24}"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86719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50E8F-7BA9-CC4E-BA3C-33D061F2BB24}"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89508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50E8F-7BA9-CC4E-BA3C-33D061F2BB24}"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53740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50E8F-7BA9-CC4E-BA3C-33D061F2BB24}"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109359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50E8F-7BA9-CC4E-BA3C-33D061F2BB24}"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176973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850E8F-7BA9-CC4E-BA3C-33D061F2BB24}"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123280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850E8F-7BA9-CC4E-BA3C-33D061F2BB24}" type="datetimeFigureOut">
              <a:rPr lang="en-US" smtClean="0"/>
              <a:t>6/4/2016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908989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850E8F-7BA9-CC4E-BA3C-33D061F2BB24}" type="datetimeFigureOut">
              <a:rPr lang="en-US" smtClean="0"/>
              <a:t>6/4/2016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193845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50E8F-7BA9-CC4E-BA3C-33D061F2BB24}" type="datetimeFigureOut">
              <a:rPr lang="en-US" smtClean="0"/>
              <a:t>6/4/2016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22079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50E8F-7BA9-CC4E-BA3C-33D061F2BB24}"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31990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50E8F-7BA9-CC4E-BA3C-33D061F2BB24}"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41845-A267-C445-AA0E-3256850D8BFE}" type="slidenum">
              <a:rPr lang="en-US" smtClean="0"/>
              <a:t>‹#›</a:t>
            </a:fld>
            <a:endParaRPr lang="en-US"/>
          </a:p>
        </p:txBody>
      </p:sp>
    </p:spTree>
    <p:extLst>
      <p:ext uri="{BB962C8B-B14F-4D97-AF65-F5344CB8AC3E}">
        <p14:creationId xmlns:p14="http://schemas.microsoft.com/office/powerpoint/2010/main" val="79774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50E8F-7BA9-CC4E-BA3C-33D061F2BB24}" type="datetimeFigureOut">
              <a:rPr lang="en-US" smtClean="0"/>
              <a:t>6/4/2016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41845-A267-C445-AA0E-3256850D8BFE}" type="slidenum">
              <a:rPr lang="en-US" smtClean="0"/>
              <a:t>‹#›</a:t>
            </a:fld>
            <a:endParaRPr lang="en-US"/>
          </a:p>
        </p:txBody>
      </p:sp>
    </p:spTree>
    <p:extLst>
      <p:ext uri="{BB962C8B-B14F-4D97-AF65-F5344CB8AC3E}">
        <p14:creationId xmlns:p14="http://schemas.microsoft.com/office/powerpoint/2010/main" val="1975297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Theological Perspectives on Embodiment: Implications for Pastoral Care</a:t>
            </a:r>
            <a:endParaRPr lang="en-US" dirty="0"/>
          </a:p>
        </p:txBody>
      </p:sp>
      <p:sp>
        <p:nvSpPr>
          <p:cNvPr id="3" name="Subtitle 2"/>
          <p:cNvSpPr>
            <a:spLocks noGrp="1"/>
          </p:cNvSpPr>
          <p:nvPr>
            <p:ph type="subTitle" idx="1"/>
          </p:nvPr>
        </p:nvSpPr>
        <p:spPr>
          <a:xfrm>
            <a:off x="1524000" y="4024069"/>
            <a:ext cx="9144000" cy="1655762"/>
          </a:xfrm>
        </p:spPr>
        <p:txBody>
          <a:bodyPr/>
          <a:lstStyle/>
          <a:p>
            <a:r>
              <a:rPr lang="en-US" dirty="0" smtClean="0"/>
              <a:t>Rachel Mann</a:t>
            </a:r>
            <a:endParaRPr lang="en-US" dirty="0"/>
          </a:p>
        </p:txBody>
      </p:sp>
    </p:spTree>
    <p:extLst>
      <p:ext uri="{BB962C8B-B14F-4D97-AF65-F5344CB8AC3E}">
        <p14:creationId xmlns:p14="http://schemas.microsoft.com/office/powerpoint/2010/main" val="33979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dirty="0" smtClean="0"/>
              <a:t>AKA</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4000"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4000" dirty="0" smtClean="0"/>
              <a:t>‘The Death of the Vanilla Body</a:t>
            </a:r>
          </a:p>
          <a:p>
            <a:pPr marL="0" marR="0" lvl="0" indent="0" algn="ctr" defTabSz="914400" eaLnBrk="1" fontAlgn="auto" latinLnBrk="0" hangingPunct="1">
              <a:lnSpc>
                <a:spcPct val="100000"/>
              </a:lnSpc>
              <a:spcBef>
                <a:spcPts val="0"/>
              </a:spcBef>
              <a:spcAft>
                <a:spcPts val="0"/>
              </a:spcAft>
              <a:buClrTx/>
              <a:buSzTx/>
              <a:buFontTx/>
              <a:buNone/>
              <a:tabLst/>
              <a:defRPr/>
            </a:pPr>
            <a:r>
              <a:rPr lang="en-US" sz="4000" dirty="0" smtClean="0"/>
              <a:t>&amp;</a:t>
            </a:r>
          </a:p>
          <a:p>
            <a:pPr marL="0" marR="0" lvl="0" indent="0" algn="ctr" defTabSz="914400" eaLnBrk="1" fontAlgn="auto" latinLnBrk="0" hangingPunct="1">
              <a:lnSpc>
                <a:spcPct val="100000"/>
              </a:lnSpc>
              <a:spcBef>
                <a:spcPts val="0"/>
              </a:spcBef>
              <a:spcAft>
                <a:spcPts val="0"/>
              </a:spcAft>
              <a:buClrTx/>
              <a:buSzTx/>
              <a:buFontTx/>
              <a:buNone/>
              <a:tabLst/>
              <a:defRPr/>
            </a:pPr>
            <a:r>
              <a:rPr lang="en-US" sz="4000" dirty="0" smtClean="0"/>
              <a:t>Vanilla Pastoral Care’</a:t>
            </a:r>
            <a:endParaRPr lang="en-US" sz="4000" dirty="0"/>
          </a:p>
        </p:txBody>
      </p:sp>
    </p:spTree>
    <p:extLst>
      <p:ext uri="{BB962C8B-B14F-4D97-AF65-F5344CB8AC3E}">
        <p14:creationId xmlns:p14="http://schemas.microsoft.com/office/powerpoint/2010/main" val="1956535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218574" y="3329060"/>
            <a:ext cx="3240360" cy="830997"/>
          </a:xfrm>
          <a:prstGeom prst="rect">
            <a:avLst/>
          </a:prstGeom>
        </p:spPr>
        <p:txBody>
          <a:bodyPr wrap="square">
            <a:spAutoFit/>
          </a:bodyPr>
          <a:lstStyle/>
          <a:p>
            <a:r>
              <a:rPr lang="en-GB" sz="2400" b="1" dirty="0">
                <a:solidFill>
                  <a:srgbClr val="FF0000"/>
                </a:solidFill>
              </a:rPr>
              <a:t>Suggest image search: </a:t>
            </a:r>
          </a:p>
          <a:p>
            <a:r>
              <a:rPr lang="en-GB" sz="2400" b="1" dirty="0" smtClean="0">
                <a:solidFill>
                  <a:srgbClr val="FF0000"/>
                </a:solidFill>
              </a:rPr>
              <a:t>‘ice cream lick’ </a:t>
            </a:r>
            <a:endParaRPr lang="en-GB" sz="2400" b="1" dirty="0">
              <a:solidFill>
                <a:srgbClr val="FF0000"/>
              </a:solidFill>
            </a:endParaRPr>
          </a:p>
        </p:txBody>
      </p:sp>
      <p:sp>
        <p:nvSpPr>
          <p:cNvPr id="7" name="Rectangle 6"/>
          <p:cNvSpPr/>
          <p:nvPr/>
        </p:nvSpPr>
        <p:spPr>
          <a:xfrm>
            <a:off x="1898430" y="2549289"/>
            <a:ext cx="3240360" cy="830997"/>
          </a:xfrm>
          <a:prstGeom prst="rect">
            <a:avLst/>
          </a:prstGeom>
        </p:spPr>
        <p:txBody>
          <a:bodyPr wrap="square">
            <a:spAutoFit/>
          </a:bodyPr>
          <a:lstStyle/>
          <a:p>
            <a:r>
              <a:rPr lang="en-GB" sz="2400" b="1" dirty="0">
                <a:solidFill>
                  <a:srgbClr val="FF0000"/>
                </a:solidFill>
              </a:rPr>
              <a:t>Suggest image search: </a:t>
            </a:r>
          </a:p>
          <a:p>
            <a:r>
              <a:rPr lang="en-GB" sz="2400" b="1" dirty="0" smtClean="0">
                <a:solidFill>
                  <a:srgbClr val="FF0000"/>
                </a:solidFill>
              </a:rPr>
              <a:t>‘vanilla pods’ </a:t>
            </a:r>
            <a:endParaRPr lang="en-GB" sz="2400" b="1" dirty="0">
              <a:solidFill>
                <a:srgbClr val="FF0000"/>
              </a:solidFill>
            </a:endParaRPr>
          </a:p>
        </p:txBody>
      </p:sp>
    </p:spTree>
    <p:extLst>
      <p:ext uri="{BB962C8B-B14F-4D97-AF65-F5344CB8AC3E}">
        <p14:creationId xmlns:p14="http://schemas.microsoft.com/office/powerpoint/2010/main" val="998058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 – The Story of a Particular Body</a:t>
            </a:r>
            <a:endParaRPr lang="en-US" dirty="0"/>
          </a:p>
        </p:txBody>
      </p:sp>
      <p:pic>
        <p:nvPicPr>
          <p:cNvPr id="4" name="Content Placeholder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2832496" y="1825625"/>
            <a:ext cx="6527007" cy="4351338"/>
          </a:xfrm>
        </p:spPr>
      </p:pic>
    </p:spTree>
    <p:extLst>
      <p:ext uri="{BB962C8B-B14F-4D97-AF65-F5344CB8AC3E}">
        <p14:creationId xmlns:p14="http://schemas.microsoft.com/office/powerpoint/2010/main" val="202002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Bodies?</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dirty="0" smtClean="0"/>
              <a:t>“Bodies </a:t>
            </a:r>
            <a:r>
              <a:rPr lang="en-US" dirty="0"/>
              <a:t>are a prime site at which power/knowledge is exercised…” – Margaret </a:t>
            </a:r>
            <a:r>
              <a:rPr lang="en-US" dirty="0" err="1"/>
              <a:t>Shildrick</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lvl="0" indent="0">
              <a:lnSpc>
                <a:spcPct val="100000"/>
              </a:lnSpc>
              <a:spcBef>
                <a:spcPts val="0"/>
              </a:spcBef>
              <a:buNone/>
            </a:pPr>
            <a:r>
              <a:rPr lang="en-US" dirty="0"/>
              <a:t>“Death is what we most fear in ourselves. This is what lies beneath the skin, what threatens to break through and destroy life. It is our bodies which in the end give up on us; in the end matter triumphs over mind. It is little wonder that we both love and hate the body, and that we project our desire and fear on to </a:t>
            </a:r>
            <a:r>
              <a:rPr lang="en-US" dirty="0" smtClean="0"/>
              <a:t>others.” – Roberta McGrath</a:t>
            </a:r>
            <a:r>
              <a:rPr lang="en-US" dirty="0" smtClean="0">
                <a:effectLst/>
              </a:rPr>
              <a:t> </a:t>
            </a:r>
            <a:endParaRPr lang="en-US" dirty="0"/>
          </a:p>
        </p:txBody>
      </p:sp>
    </p:spTree>
    <p:extLst>
      <p:ext uri="{BB962C8B-B14F-4D97-AF65-F5344CB8AC3E}">
        <p14:creationId xmlns:p14="http://schemas.microsoft.com/office/powerpoint/2010/main" val="1164234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Body in Christianity</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‘Filthy’ Body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Body of Christ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Ecstatic Body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Body in Pain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Regulated Body</a:t>
            </a:r>
            <a:endParaRPr lang="en-US" dirty="0"/>
          </a:p>
        </p:txBody>
      </p:sp>
      <p:sp>
        <p:nvSpPr>
          <p:cNvPr id="6" name="Rectangle 5"/>
          <p:cNvSpPr/>
          <p:nvPr/>
        </p:nvSpPr>
        <p:spPr>
          <a:xfrm>
            <a:off x="5354960" y="3057663"/>
            <a:ext cx="1288116" cy="1569660"/>
          </a:xfrm>
          <a:prstGeom prst="rect">
            <a:avLst/>
          </a:prstGeom>
        </p:spPr>
        <p:txBody>
          <a:bodyPr wrap="square">
            <a:spAutoFit/>
          </a:bodyPr>
          <a:lstStyle/>
          <a:p>
            <a:r>
              <a:rPr lang="en-GB" sz="2400" b="1" dirty="0" smtClean="0">
                <a:solidFill>
                  <a:srgbClr val="FF0000"/>
                </a:solidFill>
              </a:rPr>
              <a:t>Suggest</a:t>
            </a:r>
          </a:p>
          <a:p>
            <a:r>
              <a:rPr lang="en-GB" sz="2400" b="1" dirty="0" err="1">
                <a:solidFill>
                  <a:srgbClr val="FF0000"/>
                </a:solidFill>
              </a:rPr>
              <a:t>m</a:t>
            </a:r>
            <a:r>
              <a:rPr lang="en-GB" sz="2400" b="1" dirty="0" err="1" smtClean="0">
                <a:solidFill>
                  <a:srgbClr val="FF0000"/>
                </a:solidFill>
              </a:rPr>
              <a:t>mage</a:t>
            </a:r>
            <a:endParaRPr lang="en-GB" sz="2400" b="1" dirty="0" smtClean="0">
              <a:solidFill>
                <a:srgbClr val="FF0000"/>
              </a:solidFill>
            </a:endParaRPr>
          </a:p>
          <a:p>
            <a:r>
              <a:rPr lang="en-GB" sz="2400" b="1" dirty="0" smtClean="0">
                <a:solidFill>
                  <a:srgbClr val="FF0000"/>
                </a:solidFill>
              </a:rPr>
              <a:t>search</a:t>
            </a:r>
            <a:r>
              <a:rPr lang="en-GB" sz="2400" b="1" dirty="0">
                <a:solidFill>
                  <a:srgbClr val="FF0000"/>
                </a:solidFill>
              </a:rPr>
              <a:t>: </a:t>
            </a:r>
          </a:p>
          <a:p>
            <a:r>
              <a:rPr lang="en-GB" sz="2400" b="1" dirty="0" smtClean="0">
                <a:solidFill>
                  <a:srgbClr val="FF0000"/>
                </a:solidFill>
              </a:rPr>
              <a:t>‘crucifix’ </a:t>
            </a:r>
            <a:endParaRPr lang="en-GB" sz="2400" b="1" dirty="0">
              <a:solidFill>
                <a:srgbClr val="FF0000"/>
              </a:solidFill>
            </a:endParaRPr>
          </a:p>
        </p:txBody>
      </p:sp>
      <p:sp>
        <p:nvSpPr>
          <p:cNvPr id="7" name="Rectangle 6"/>
          <p:cNvSpPr/>
          <p:nvPr/>
        </p:nvSpPr>
        <p:spPr>
          <a:xfrm>
            <a:off x="9407592" y="2042087"/>
            <a:ext cx="1495935" cy="2308324"/>
          </a:xfrm>
          <a:prstGeom prst="rect">
            <a:avLst/>
          </a:prstGeom>
        </p:spPr>
        <p:txBody>
          <a:bodyPr wrap="square">
            <a:spAutoFit/>
          </a:bodyPr>
          <a:lstStyle/>
          <a:p>
            <a:r>
              <a:rPr lang="en-GB" sz="2400" b="1" dirty="0" smtClean="0">
                <a:solidFill>
                  <a:srgbClr val="FF0000"/>
                </a:solidFill>
              </a:rPr>
              <a:t>Suggest</a:t>
            </a:r>
          </a:p>
          <a:p>
            <a:r>
              <a:rPr lang="en-GB" sz="2400" b="1" dirty="0" smtClean="0">
                <a:solidFill>
                  <a:srgbClr val="FF0000"/>
                </a:solidFill>
              </a:rPr>
              <a:t>Image</a:t>
            </a:r>
          </a:p>
          <a:p>
            <a:r>
              <a:rPr lang="en-GB" sz="2400" b="1" dirty="0" smtClean="0">
                <a:solidFill>
                  <a:srgbClr val="FF0000"/>
                </a:solidFill>
              </a:rPr>
              <a:t>search</a:t>
            </a:r>
            <a:r>
              <a:rPr lang="en-GB" sz="2400" b="1" dirty="0">
                <a:solidFill>
                  <a:srgbClr val="FF0000"/>
                </a:solidFill>
              </a:rPr>
              <a:t>: </a:t>
            </a:r>
          </a:p>
          <a:p>
            <a:r>
              <a:rPr lang="en-GB" sz="2400" b="1" dirty="0" smtClean="0">
                <a:solidFill>
                  <a:srgbClr val="FF0000"/>
                </a:solidFill>
              </a:rPr>
              <a:t>‘ecstasy</a:t>
            </a:r>
          </a:p>
          <a:p>
            <a:r>
              <a:rPr lang="en-GB" sz="2400" b="1" dirty="0" smtClean="0">
                <a:solidFill>
                  <a:srgbClr val="FF0000"/>
                </a:solidFill>
              </a:rPr>
              <a:t>saint</a:t>
            </a:r>
          </a:p>
          <a:p>
            <a:r>
              <a:rPr lang="en-GB" sz="2400" b="1" dirty="0" err="1" smtClean="0">
                <a:solidFill>
                  <a:srgbClr val="FF0000"/>
                </a:solidFill>
              </a:rPr>
              <a:t>teresa</a:t>
            </a:r>
            <a:r>
              <a:rPr lang="en-GB" sz="2400" b="1" dirty="0" smtClean="0">
                <a:solidFill>
                  <a:srgbClr val="FF0000"/>
                </a:solidFill>
              </a:rPr>
              <a:t>’ </a:t>
            </a:r>
            <a:endParaRPr lang="en-GB" sz="2400" b="1" dirty="0">
              <a:solidFill>
                <a:srgbClr val="FF0000"/>
              </a:solidFill>
            </a:endParaRPr>
          </a:p>
        </p:txBody>
      </p:sp>
    </p:spTree>
    <p:extLst>
      <p:ext uri="{BB962C8B-B14F-4D97-AF65-F5344CB8AC3E}">
        <p14:creationId xmlns:p14="http://schemas.microsoft.com/office/powerpoint/2010/main" val="1937915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leaky, transgressive, holy body</a:t>
            </a:r>
            <a:r>
              <a:rPr lang="is-IS" dirty="0" smtClean="0"/>
              <a:t>…</a:t>
            </a:r>
            <a:br>
              <a:rPr lang="is-IS" dirty="0" smtClean="0"/>
            </a:br>
            <a:r>
              <a:rPr lang="is-IS" dirty="0"/>
              <a:t>	</a:t>
            </a:r>
            <a:r>
              <a:rPr lang="is-IS" dirty="0" smtClean="0"/>
              <a:t>	meeting God in the mystery of the dark</a:t>
            </a:r>
            <a:endParaRPr lang="en-US" dirty="0"/>
          </a:p>
        </p:txBody>
      </p:sp>
      <p:sp>
        <p:nvSpPr>
          <p:cNvPr id="6" name="Rectangle 5"/>
          <p:cNvSpPr/>
          <p:nvPr/>
        </p:nvSpPr>
        <p:spPr>
          <a:xfrm>
            <a:off x="1330392" y="2475771"/>
            <a:ext cx="3240360" cy="1200329"/>
          </a:xfrm>
          <a:prstGeom prst="rect">
            <a:avLst/>
          </a:prstGeom>
        </p:spPr>
        <p:txBody>
          <a:bodyPr wrap="square">
            <a:spAutoFit/>
          </a:bodyPr>
          <a:lstStyle/>
          <a:p>
            <a:r>
              <a:rPr lang="en-GB" sz="2400" b="1" dirty="0">
                <a:solidFill>
                  <a:srgbClr val="FF0000"/>
                </a:solidFill>
              </a:rPr>
              <a:t>Suggest image search: </a:t>
            </a:r>
          </a:p>
          <a:p>
            <a:r>
              <a:rPr lang="en-GB" sz="2400" b="1" dirty="0" smtClean="0">
                <a:solidFill>
                  <a:srgbClr val="FF0000"/>
                </a:solidFill>
              </a:rPr>
              <a:t>‘henry </a:t>
            </a:r>
            <a:r>
              <a:rPr lang="en-GB" sz="2400" b="1" dirty="0" err="1" smtClean="0">
                <a:solidFill>
                  <a:srgbClr val="FF0000"/>
                </a:solidFill>
              </a:rPr>
              <a:t>vaughan</a:t>
            </a:r>
            <a:r>
              <a:rPr lang="en-GB" sz="2400" b="1" dirty="0" smtClean="0">
                <a:solidFill>
                  <a:srgbClr val="FF0000"/>
                </a:solidFill>
              </a:rPr>
              <a:t> there is in god’ </a:t>
            </a:r>
            <a:endParaRPr lang="en-GB" sz="2400" b="1" dirty="0">
              <a:solidFill>
                <a:srgbClr val="FF0000"/>
              </a:solidFill>
            </a:endParaRPr>
          </a:p>
        </p:txBody>
      </p:sp>
      <p:sp>
        <p:nvSpPr>
          <p:cNvPr id="7" name="Rectangle 6"/>
          <p:cNvSpPr/>
          <p:nvPr/>
        </p:nvSpPr>
        <p:spPr>
          <a:xfrm>
            <a:off x="7273993" y="3501007"/>
            <a:ext cx="3240360" cy="1200329"/>
          </a:xfrm>
          <a:prstGeom prst="rect">
            <a:avLst/>
          </a:prstGeom>
        </p:spPr>
        <p:txBody>
          <a:bodyPr wrap="square">
            <a:spAutoFit/>
          </a:bodyPr>
          <a:lstStyle/>
          <a:p>
            <a:r>
              <a:rPr lang="en-GB" sz="2400" b="1" dirty="0">
                <a:solidFill>
                  <a:srgbClr val="FF0000"/>
                </a:solidFill>
              </a:rPr>
              <a:t>Suggest image search: </a:t>
            </a:r>
          </a:p>
          <a:p>
            <a:r>
              <a:rPr lang="en-GB" sz="2400" b="1" dirty="0" smtClean="0">
                <a:solidFill>
                  <a:srgbClr val="FF0000"/>
                </a:solidFill>
              </a:rPr>
              <a:t>‘</a:t>
            </a:r>
            <a:r>
              <a:rPr lang="en-GB" sz="2400" b="1" dirty="0" err="1" smtClean="0">
                <a:solidFill>
                  <a:srgbClr val="FF0000"/>
                </a:solidFill>
              </a:rPr>
              <a:t>gregory</a:t>
            </a:r>
            <a:r>
              <a:rPr lang="en-GB" sz="2400" b="1" dirty="0" smtClean="0">
                <a:solidFill>
                  <a:srgbClr val="FF0000"/>
                </a:solidFill>
              </a:rPr>
              <a:t> </a:t>
            </a:r>
            <a:r>
              <a:rPr lang="en-GB" sz="2400" b="1" dirty="0" err="1" smtClean="0">
                <a:solidFill>
                  <a:srgbClr val="FF0000"/>
                </a:solidFill>
              </a:rPr>
              <a:t>nyssa</a:t>
            </a:r>
            <a:r>
              <a:rPr lang="en-GB" sz="2400" b="1" dirty="0" smtClean="0">
                <a:solidFill>
                  <a:srgbClr val="FF0000"/>
                </a:solidFill>
              </a:rPr>
              <a:t> that we may merge’ </a:t>
            </a:r>
            <a:endParaRPr lang="en-GB" sz="2400" b="1" dirty="0">
              <a:solidFill>
                <a:srgbClr val="FF0000"/>
              </a:solidFill>
            </a:endParaRPr>
          </a:p>
        </p:txBody>
      </p:sp>
    </p:spTree>
    <p:extLst>
      <p:ext uri="{BB962C8B-B14F-4D97-AF65-F5344CB8AC3E}">
        <p14:creationId xmlns:p14="http://schemas.microsoft.com/office/powerpoint/2010/main" val="1689054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Pastoral Care Beyond the Vanilla</a:t>
            </a:r>
            <a:r>
              <a:rPr lang="is-IS" dirty="0" smtClean="0"/>
              <a: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s-IS" dirty="0" smtClean="0"/>
              <a:t>…Or ’Who are we when vanilla is no longer on the menu?’</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7" name="Rectangle 6"/>
          <p:cNvSpPr/>
          <p:nvPr/>
        </p:nvSpPr>
        <p:spPr>
          <a:xfrm>
            <a:off x="7897447" y="3422154"/>
            <a:ext cx="3240360" cy="830997"/>
          </a:xfrm>
          <a:prstGeom prst="rect">
            <a:avLst/>
          </a:prstGeom>
        </p:spPr>
        <p:txBody>
          <a:bodyPr wrap="square">
            <a:spAutoFit/>
          </a:bodyPr>
          <a:lstStyle/>
          <a:p>
            <a:r>
              <a:rPr lang="en-GB" sz="2400" b="1" dirty="0">
                <a:solidFill>
                  <a:srgbClr val="FF0000"/>
                </a:solidFill>
              </a:rPr>
              <a:t>Suggest image search: </a:t>
            </a:r>
          </a:p>
          <a:p>
            <a:r>
              <a:rPr lang="en-GB" sz="2400" b="1" dirty="0" smtClean="0">
                <a:solidFill>
                  <a:srgbClr val="FF0000"/>
                </a:solidFill>
              </a:rPr>
              <a:t>‘melted ice cream van’ </a:t>
            </a:r>
            <a:endParaRPr lang="en-GB" sz="2400" b="1" dirty="0">
              <a:solidFill>
                <a:srgbClr val="FF0000"/>
              </a:solidFill>
            </a:endParaRPr>
          </a:p>
        </p:txBody>
      </p:sp>
      <p:sp>
        <p:nvSpPr>
          <p:cNvPr id="8" name="Rectangle 7"/>
          <p:cNvSpPr/>
          <p:nvPr/>
        </p:nvSpPr>
        <p:spPr>
          <a:xfrm>
            <a:off x="1156855" y="3404107"/>
            <a:ext cx="3240360" cy="830997"/>
          </a:xfrm>
          <a:prstGeom prst="rect">
            <a:avLst/>
          </a:prstGeom>
        </p:spPr>
        <p:txBody>
          <a:bodyPr wrap="square">
            <a:spAutoFit/>
          </a:bodyPr>
          <a:lstStyle/>
          <a:p>
            <a:r>
              <a:rPr lang="en-GB" sz="2400" b="1" dirty="0">
                <a:solidFill>
                  <a:srgbClr val="FF0000"/>
                </a:solidFill>
              </a:rPr>
              <a:t>Suggest image search: </a:t>
            </a:r>
          </a:p>
          <a:p>
            <a:r>
              <a:rPr lang="en-GB" sz="2400" b="1" dirty="0" smtClean="0">
                <a:solidFill>
                  <a:srgbClr val="FF0000"/>
                </a:solidFill>
              </a:rPr>
              <a:t>‘melted ice cream’ </a:t>
            </a:r>
            <a:endParaRPr lang="en-GB" sz="2400" b="1" dirty="0">
              <a:solidFill>
                <a:srgbClr val="FF0000"/>
              </a:solidFill>
            </a:endParaRPr>
          </a:p>
        </p:txBody>
      </p:sp>
      <p:sp>
        <p:nvSpPr>
          <p:cNvPr id="9" name="Rectangle 8"/>
          <p:cNvSpPr/>
          <p:nvPr/>
        </p:nvSpPr>
        <p:spPr>
          <a:xfrm>
            <a:off x="5031160" y="2693528"/>
            <a:ext cx="1369640" cy="2677656"/>
          </a:xfrm>
          <a:prstGeom prst="rect">
            <a:avLst/>
          </a:prstGeom>
        </p:spPr>
        <p:txBody>
          <a:bodyPr wrap="square">
            <a:spAutoFit/>
          </a:bodyPr>
          <a:lstStyle/>
          <a:p>
            <a:r>
              <a:rPr lang="en-GB" sz="2400" b="1" dirty="0" smtClean="0">
                <a:solidFill>
                  <a:srgbClr val="FF0000"/>
                </a:solidFill>
              </a:rPr>
              <a:t>Suggest</a:t>
            </a:r>
          </a:p>
          <a:p>
            <a:r>
              <a:rPr lang="en-GB" sz="2400" b="1" dirty="0">
                <a:solidFill>
                  <a:srgbClr val="FF0000"/>
                </a:solidFill>
              </a:rPr>
              <a:t>i</a:t>
            </a:r>
            <a:r>
              <a:rPr lang="en-GB" sz="2400" b="1" dirty="0" smtClean="0">
                <a:solidFill>
                  <a:srgbClr val="FF0000"/>
                </a:solidFill>
              </a:rPr>
              <a:t>mage</a:t>
            </a:r>
          </a:p>
          <a:p>
            <a:r>
              <a:rPr lang="en-GB" sz="2400" b="1" dirty="0" smtClean="0">
                <a:solidFill>
                  <a:srgbClr val="FF0000"/>
                </a:solidFill>
              </a:rPr>
              <a:t>search</a:t>
            </a:r>
            <a:r>
              <a:rPr lang="en-GB" sz="2400" b="1" dirty="0">
                <a:solidFill>
                  <a:srgbClr val="FF0000"/>
                </a:solidFill>
              </a:rPr>
              <a:t>: </a:t>
            </a:r>
          </a:p>
          <a:p>
            <a:r>
              <a:rPr lang="en-GB" sz="2400" b="1" dirty="0" smtClean="0">
                <a:solidFill>
                  <a:srgbClr val="FF0000"/>
                </a:solidFill>
              </a:rPr>
              <a:t>‘multiple</a:t>
            </a:r>
          </a:p>
          <a:p>
            <a:r>
              <a:rPr lang="en-GB" sz="2400" b="1" dirty="0">
                <a:solidFill>
                  <a:srgbClr val="FF0000"/>
                </a:solidFill>
              </a:rPr>
              <a:t>f</a:t>
            </a:r>
            <a:r>
              <a:rPr lang="en-GB" sz="2400" b="1" dirty="0" smtClean="0">
                <a:solidFill>
                  <a:srgbClr val="FF0000"/>
                </a:solidFill>
              </a:rPr>
              <a:t>lavour</a:t>
            </a:r>
          </a:p>
          <a:p>
            <a:r>
              <a:rPr lang="en-GB" sz="2400" b="1" dirty="0">
                <a:solidFill>
                  <a:srgbClr val="FF0000"/>
                </a:solidFill>
              </a:rPr>
              <a:t>i</a:t>
            </a:r>
            <a:r>
              <a:rPr lang="en-GB" sz="2400" b="1" dirty="0" smtClean="0">
                <a:solidFill>
                  <a:srgbClr val="FF0000"/>
                </a:solidFill>
              </a:rPr>
              <a:t>ce</a:t>
            </a:r>
          </a:p>
          <a:p>
            <a:r>
              <a:rPr lang="en-GB" sz="2400" b="1" dirty="0" smtClean="0">
                <a:solidFill>
                  <a:srgbClr val="FF0000"/>
                </a:solidFill>
              </a:rPr>
              <a:t>cream’ </a:t>
            </a:r>
            <a:endParaRPr lang="en-GB" sz="2400" b="1" dirty="0">
              <a:solidFill>
                <a:srgbClr val="FF0000"/>
              </a:solidFill>
            </a:endParaRPr>
          </a:p>
        </p:txBody>
      </p:sp>
    </p:spTree>
    <p:extLst>
      <p:ext uri="{BB962C8B-B14F-4D97-AF65-F5344CB8AC3E}">
        <p14:creationId xmlns:p14="http://schemas.microsoft.com/office/powerpoint/2010/main" val="172751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on the Way</a:t>
            </a:r>
            <a:r>
              <a:rPr lang="is-IS" dirty="0" smtClean="0"/>
              <a:t>…</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Leaky bodies problematize boundaries</a:t>
            </a:r>
            <a:r>
              <a:rPr lang="is-I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Where does the discreet body end and the Body of Christ begin?</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The queering of professionalism, the exposure of power, the re-construction of holiness...</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’Christianity’ destabilizes and interrogates the ‘disappearing’ medical body...</a:t>
            </a:r>
          </a:p>
          <a:p>
            <a:pPr marL="0" marR="0" lvl="0" indent="0" defTabSz="914400" eaLnBrk="1" fontAlgn="auto" latinLnBrk="0" hangingPunct="1">
              <a:lnSpc>
                <a:spcPct val="100000"/>
              </a:lnSpc>
              <a:spcBef>
                <a:spcPts val="0"/>
              </a:spcBef>
              <a:spcAft>
                <a:spcPts val="0"/>
              </a:spcAft>
              <a:buClrTx/>
              <a:buSzTx/>
              <a:buFontTx/>
              <a:buNone/>
              <a:tabLst/>
              <a:defRPr/>
            </a:pPr>
            <a:endParaRPr lang="is-IS" dirty="0" smtClean="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The availability of ’the Risen Body’...</a:t>
            </a:r>
            <a:endParaRPr lang="is-I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9443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324</Words>
  <Application>Microsoft Office PowerPoint</Application>
  <PresentationFormat>Custom</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Theological Perspectives on Embodiment: Implications for Pastoral Care</vt:lpstr>
      <vt:lpstr>PowerPoint Presentation</vt:lpstr>
      <vt:lpstr>PowerPoint Presentation</vt:lpstr>
      <vt:lpstr>‘Who am I?’ – The Story of a Particular Body</vt:lpstr>
      <vt:lpstr>Why Bodies?</vt:lpstr>
      <vt:lpstr>The Body in Christianity</vt:lpstr>
      <vt:lpstr>The leaky, transgressive, holy body…   meeting God in the mystery of the dark</vt:lpstr>
      <vt:lpstr>Pastoral Care Beyond the Vanilla…</vt:lpstr>
      <vt:lpstr>Conclusions on the Way…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Theological Perspectives on Embodiment: Implications for Pastoral Care</dc:title>
  <dc:creator>Rachel Mann</dc:creator>
  <cp:lastModifiedBy>Mike &amp; Carol</cp:lastModifiedBy>
  <cp:revision>16</cp:revision>
  <dcterms:created xsi:type="dcterms:W3CDTF">2016-05-03T09:03:43Z</dcterms:created>
  <dcterms:modified xsi:type="dcterms:W3CDTF">2016-06-04T12:05:51Z</dcterms:modified>
</cp:coreProperties>
</file>