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56" r:id="rId2"/>
    <p:sldId id="280" r:id="rId3"/>
    <p:sldId id="281" r:id="rId4"/>
    <p:sldId id="282" r:id="rId5"/>
    <p:sldId id="283" r:id="rId6"/>
    <p:sldId id="284" r:id="rId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980"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6DBA847-9C02-459C-869C-0497E4D3641B}" type="slidenum">
              <a:rPr lang="en-GB"/>
              <a:pPr>
                <a:defRPr/>
              </a:pPr>
              <a:t>‹#›</a:t>
            </a:fld>
            <a:endParaRPr lang="en-GB"/>
          </a:p>
        </p:txBody>
      </p:sp>
    </p:spTree>
    <p:extLst>
      <p:ext uri="{BB962C8B-B14F-4D97-AF65-F5344CB8AC3E}">
        <p14:creationId xmlns:p14="http://schemas.microsoft.com/office/powerpoint/2010/main" val="3832025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08850" y="620713"/>
            <a:ext cx="0" cy="5113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3" name="Rectangle 3"/>
          <p:cNvSpPr>
            <a:spLocks noGrp="1" noChangeArrowheads="1"/>
          </p:cNvSpPr>
          <p:nvPr>
            <p:ph type="ctrTitle"/>
          </p:nvPr>
        </p:nvSpPr>
        <p:spPr>
          <a:xfrm>
            <a:off x="315913" y="466725"/>
            <a:ext cx="6781800" cy="2170113"/>
          </a:xfrm>
        </p:spPr>
        <p:txBody>
          <a:bodyPr/>
          <a:lstStyle>
            <a:lvl1pPr algn="r">
              <a:defRPr sz="4800"/>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GB" altLang="en-US" noProof="0" smtClean="0"/>
              <a:t>Click to edit Master subtitle style</a:t>
            </a:r>
          </a:p>
        </p:txBody>
      </p:sp>
      <p:sp>
        <p:nvSpPr>
          <p:cNvPr id="38" name="Rectangle 5"/>
          <p:cNvSpPr>
            <a:spLocks noGrp="1" noChangeArrowheads="1"/>
          </p:cNvSpPr>
          <p:nvPr>
            <p:ph type="dt" sz="half" idx="10"/>
          </p:nvPr>
        </p:nvSpPr>
        <p:spPr>
          <a:xfrm>
            <a:off x="539750" y="5805488"/>
            <a:ext cx="2133600" cy="457200"/>
          </a:xfr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p:txBody>
          <a:bodyPr/>
          <a:lstStyle>
            <a:lvl1pPr>
              <a:defRPr/>
            </a:lvl1pPr>
          </a:lstStyle>
          <a:p>
            <a:pPr>
              <a:defRPr/>
            </a:pPr>
            <a:endParaRPr lang="en-GB" altLang="en-US"/>
          </a:p>
        </p:txBody>
      </p:sp>
      <p:sp>
        <p:nvSpPr>
          <p:cNvPr id="40" name="Rectangle 7"/>
          <p:cNvSpPr>
            <a:spLocks noGrp="1" noChangeArrowheads="1"/>
          </p:cNvSpPr>
          <p:nvPr>
            <p:ph type="sldNum" sz="quarter" idx="12"/>
          </p:nvPr>
        </p:nvSpPr>
        <p:spPr/>
        <p:txBody>
          <a:bodyPr/>
          <a:lstStyle>
            <a:lvl1pPr>
              <a:defRPr/>
            </a:lvl1pPr>
          </a:lstStyle>
          <a:p>
            <a:pPr>
              <a:defRPr/>
            </a:pPr>
            <a:fld id="{A93DBB5E-DC59-49A0-BE8A-FD98DF7FB55E}" type="slidenum">
              <a:rPr lang="en-GB" altLang="en-US"/>
              <a:pPr>
                <a:defRPr/>
              </a:pPr>
              <a:t>‹#›</a:t>
            </a:fld>
            <a:endParaRPr lang="en-GB" altLang="en-US"/>
          </a:p>
        </p:txBody>
      </p:sp>
    </p:spTree>
    <p:extLst>
      <p:ext uri="{BB962C8B-B14F-4D97-AF65-F5344CB8AC3E}">
        <p14:creationId xmlns:p14="http://schemas.microsoft.com/office/powerpoint/2010/main" val="382947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19AC57D5-0876-4B29-AB1C-4D95F566D2CA}" type="slidenum">
              <a:rPr lang="en-GB" altLang="en-US"/>
              <a:pPr>
                <a:defRPr/>
              </a:pPr>
              <a:t>‹#›</a:t>
            </a:fld>
            <a:endParaRPr lang="en-GB" altLang="en-US"/>
          </a:p>
        </p:txBody>
      </p:sp>
    </p:spTree>
    <p:extLst>
      <p:ext uri="{BB962C8B-B14F-4D97-AF65-F5344CB8AC3E}">
        <p14:creationId xmlns:p14="http://schemas.microsoft.com/office/powerpoint/2010/main" val="314864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73DA3FD-4CFD-4C96-A6F4-217D3F992C95}" type="slidenum">
              <a:rPr lang="en-GB" altLang="en-US"/>
              <a:pPr>
                <a:defRPr/>
              </a:pPr>
              <a:t>‹#›</a:t>
            </a:fld>
            <a:endParaRPr lang="en-GB" altLang="en-US"/>
          </a:p>
        </p:txBody>
      </p:sp>
    </p:spTree>
    <p:extLst>
      <p:ext uri="{BB962C8B-B14F-4D97-AF65-F5344CB8AC3E}">
        <p14:creationId xmlns:p14="http://schemas.microsoft.com/office/powerpoint/2010/main" val="403766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0AD80BC5-6FF1-463D-9527-EB5494467336}" type="slidenum">
              <a:rPr lang="en-GB" altLang="en-US"/>
              <a:pPr>
                <a:defRPr/>
              </a:pPr>
              <a:t>‹#›</a:t>
            </a:fld>
            <a:endParaRPr lang="en-GB" altLang="en-US"/>
          </a:p>
        </p:txBody>
      </p:sp>
    </p:spTree>
    <p:extLst>
      <p:ext uri="{BB962C8B-B14F-4D97-AF65-F5344CB8AC3E}">
        <p14:creationId xmlns:p14="http://schemas.microsoft.com/office/powerpoint/2010/main" val="353384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C2F158C0-3416-45AE-B709-9BC2D1B81C8D}" type="slidenum">
              <a:rPr lang="en-GB" altLang="en-US"/>
              <a:pPr>
                <a:defRPr/>
              </a:pPr>
              <a:t>‹#›</a:t>
            </a:fld>
            <a:endParaRPr lang="en-GB" altLang="en-US"/>
          </a:p>
        </p:txBody>
      </p:sp>
    </p:spTree>
    <p:extLst>
      <p:ext uri="{BB962C8B-B14F-4D97-AF65-F5344CB8AC3E}">
        <p14:creationId xmlns:p14="http://schemas.microsoft.com/office/powerpoint/2010/main" val="32096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DD662042-CBB1-4D38-B5E5-2427DD4869F8}" type="slidenum">
              <a:rPr lang="en-GB" altLang="en-US"/>
              <a:pPr>
                <a:defRPr/>
              </a:pPr>
              <a:t>‹#›</a:t>
            </a:fld>
            <a:endParaRPr lang="en-GB" altLang="en-US"/>
          </a:p>
        </p:txBody>
      </p:sp>
    </p:spTree>
    <p:extLst>
      <p:ext uri="{BB962C8B-B14F-4D97-AF65-F5344CB8AC3E}">
        <p14:creationId xmlns:p14="http://schemas.microsoft.com/office/powerpoint/2010/main" val="257376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80C90484-B5E4-4A77-B7FF-C4CE8A2709C6}" type="slidenum">
              <a:rPr lang="en-GB" altLang="en-US"/>
              <a:pPr>
                <a:defRPr/>
              </a:pPr>
              <a:t>‹#›</a:t>
            </a:fld>
            <a:endParaRPr lang="en-GB" altLang="en-US"/>
          </a:p>
        </p:txBody>
      </p:sp>
    </p:spTree>
    <p:extLst>
      <p:ext uri="{BB962C8B-B14F-4D97-AF65-F5344CB8AC3E}">
        <p14:creationId xmlns:p14="http://schemas.microsoft.com/office/powerpoint/2010/main" val="23037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319AB1C0-B95F-4089-AA88-751029C9601B}" type="slidenum">
              <a:rPr lang="en-GB" altLang="en-US"/>
              <a:pPr>
                <a:defRPr/>
              </a:pPr>
              <a:t>‹#›</a:t>
            </a:fld>
            <a:endParaRPr lang="en-GB" altLang="en-US"/>
          </a:p>
        </p:txBody>
      </p:sp>
    </p:spTree>
    <p:extLst>
      <p:ext uri="{BB962C8B-B14F-4D97-AF65-F5344CB8AC3E}">
        <p14:creationId xmlns:p14="http://schemas.microsoft.com/office/powerpoint/2010/main" val="3910008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8A115DA-EAAA-4201-BCA2-9C69DA62A51B}" type="slidenum">
              <a:rPr lang="en-GB" altLang="en-US"/>
              <a:pPr>
                <a:defRPr/>
              </a:pPr>
              <a:t>‹#›</a:t>
            </a:fld>
            <a:endParaRPr lang="en-GB" altLang="en-US"/>
          </a:p>
        </p:txBody>
      </p:sp>
    </p:spTree>
    <p:extLst>
      <p:ext uri="{BB962C8B-B14F-4D97-AF65-F5344CB8AC3E}">
        <p14:creationId xmlns:p14="http://schemas.microsoft.com/office/powerpoint/2010/main" val="151100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E974CF2-F325-458F-8F14-7058FC4B3BDC}" type="slidenum">
              <a:rPr lang="en-GB" altLang="en-US"/>
              <a:pPr>
                <a:defRPr/>
              </a:pPr>
              <a:t>‹#›</a:t>
            </a:fld>
            <a:endParaRPr lang="en-GB" altLang="en-US"/>
          </a:p>
        </p:txBody>
      </p:sp>
    </p:spTree>
    <p:extLst>
      <p:ext uri="{BB962C8B-B14F-4D97-AF65-F5344CB8AC3E}">
        <p14:creationId xmlns:p14="http://schemas.microsoft.com/office/powerpoint/2010/main" val="111437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32E897C8-A7C6-4234-A680-9A274FEDFA6C}" type="slidenum">
              <a:rPr lang="en-GB" altLang="en-US"/>
              <a:pPr>
                <a:defRPr/>
              </a:pPr>
              <a:t>‹#›</a:t>
            </a:fld>
            <a:endParaRPr lang="en-GB" altLang="en-US"/>
          </a:p>
        </p:txBody>
      </p:sp>
    </p:spTree>
    <p:extLst>
      <p:ext uri="{BB962C8B-B14F-4D97-AF65-F5344CB8AC3E}">
        <p14:creationId xmlns:p14="http://schemas.microsoft.com/office/powerpoint/2010/main" val="3420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95ADEF"/>
            </a:gs>
          </a:gsLst>
          <a:lin ang="2700000" scaled="1"/>
        </a:gra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7637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7" name="Rectangle 3"/>
          <p:cNvSpPr>
            <a:spLocks noGrp="1" noChangeArrowheads="1"/>
          </p:cNvSpPr>
          <p:nvPr>
            <p:ph type="title"/>
          </p:nvPr>
        </p:nvSpPr>
        <p:spPr bwMode="auto">
          <a:xfrm>
            <a:off x="457200" y="122238"/>
            <a:ext cx="735488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CA6C4F09-B33C-49F3-812A-B9C56C63C856}" type="slidenum">
              <a:rPr lang="en-GB" altLang="en-US"/>
              <a:pPr>
                <a:defRPr/>
              </a:pPr>
              <a:t>‹#›</a:t>
            </a:fld>
            <a:endParaRPr lang="en-GB" altLang="en-US"/>
          </a:p>
        </p:txBody>
      </p:sp>
      <p:grpSp>
        <p:nvGrpSpPr>
          <p:cNvPr id="1032" name="Group 8"/>
          <p:cNvGrpSpPr>
            <a:grpSpLocks/>
          </p:cNvGrpSpPr>
          <p:nvPr/>
        </p:nvGrpSpPr>
        <p:grpSpPr bwMode="auto">
          <a:xfrm>
            <a:off x="8153400" y="152400"/>
            <a:ext cx="792163" cy="1295400"/>
            <a:chOff x="5136" y="960"/>
            <a:chExt cx="528" cy="864"/>
          </a:xfrm>
        </p:grpSpPr>
        <p:sp>
          <p:nvSpPr>
            <p:cNvPr id="1034"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5"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7"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8"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9"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0"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1"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2"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3"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4"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5"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6"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7"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8"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9"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0"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1"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2"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3"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4"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5"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6"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7"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8"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9"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0"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1"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2"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3"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4"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033" name="Line 40"/>
          <p:cNvSpPr>
            <a:spLocks noChangeShapeType="1"/>
          </p:cNvSpPr>
          <p:nvPr/>
        </p:nvSpPr>
        <p:spPr bwMode="auto">
          <a:xfrm>
            <a:off x="7451725" y="1557338"/>
            <a:ext cx="1441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5913" y="260350"/>
            <a:ext cx="6781800" cy="2170113"/>
          </a:xfrm>
        </p:spPr>
        <p:txBody>
          <a:bodyPr/>
          <a:lstStyle/>
          <a:p>
            <a:pPr eaLnBrk="1" hangingPunct="1"/>
            <a:r>
              <a:rPr lang="en-GB" altLang="en-US" sz="6000" smtClean="0">
                <a:solidFill>
                  <a:srgbClr val="000099"/>
                </a:solidFill>
                <a:latin typeface="Verdana" pitchFamily="34" charset="0"/>
              </a:rPr>
              <a:t> </a:t>
            </a:r>
            <a:r>
              <a:rPr lang="en-GB" altLang="en-US" sz="3200" smtClean="0">
                <a:solidFill>
                  <a:srgbClr val="000099"/>
                </a:solidFill>
                <a:latin typeface="Verdana" pitchFamily="34" charset="0"/>
              </a:rPr>
              <a:t>Embedded and Embodied</a:t>
            </a:r>
            <a:br>
              <a:rPr lang="en-GB" altLang="en-US" sz="3200" smtClean="0">
                <a:solidFill>
                  <a:srgbClr val="000099"/>
                </a:solidFill>
                <a:latin typeface="Verdana" pitchFamily="34" charset="0"/>
              </a:rPr>
            </a:br>
            <a:r>
              <a:rPr lang="en-GB" altLang="en-US" sz="3200" smtClean="0">
                <a:solidFill>
                  <a:srgbClr val="000099"/>
                </a:solidFill>
                <a:latin typeface="Verdana" pitchFamily="34" charset="0"/>
              </a:rPr>
              <a:t>Living with vulnerability and availability. </a:t>
            </a:r>
            <a:br>
              <a:rPr lang="en-GB" altLang="en-US" sz="3200" smtClean="0">
                <a:solidFill>
                  <a:srgbClr val="000099"/>
                </a:solidFill>
                <a:latin typeface="Verdana" pitchFamily="34" charset="0"/>
              </a:rPr>
            </a:br>
            <a:r>
              <a:rPr lang="en-GB" altLang="en-US" sz="3200" smtClean="0">
                <a:solidFill>
                  <a:srgbClr val="000099"/>
                </a:solidFill>
                <a:latin typeface="Verdana" pitchFamily="34" charset="0"/>
              </a:rPr>
              <a:t>Looking after oursleves</a:t>
            </a:r>
            <a:endParaRPr lang="en-GB" altLang="en-US" smtClean="0"/>
          </a:p>
        </p:txBody>
      </p:sp>
      <p:sp>
        <p:nvSpPr>
          <p:cNvPr id="3075" name="Rectangle 3"/>
          <p:cNvSpPr>
            <a:spLocks noGrp="1" noChangeArrowheads="1"/>
          </p:cNvSpPr>
          <p:nvPr>
            <p:ph type="subTitle" idx="1"/>
          </p:nvPr>
        </p:nvSpPr>
        <p:spPr/>
        <p:txBody>
          <a:bodyPr/>
          <a:lstStyle/>
          <a:p>
            <a:pPr eaLnBrk="1" hangingPunct="1"/>
            <a:r>
              <a:rPr lang="en-GB" altLang="en-US" smtClean="0">
                <a:solidFill>
                  <a:schemeClr val="accent1"/>
                </a:solidFill>
              </a:rPr>
              <a:t>AHPCC Conference  2016</a:t>
            </a:r>
          </a:p>
          <a:p>
            <a:pPr eaLnBrk="1" hangingPunct="1"/>
            <a:endParaRPr lang="en-GB" altLang="en-US" smtClean="0">
              <a:solidFill>
                <a:schemeClr val="accent1"/>
              </a:solidFill>
            </a:endParaRPr>
          </a:p>
          <a:p>
            <a:pPr eaLnBrk="1" hangingPunct="1"/>
            <a:r>
              <a:rPr lang="en-GB" altLang="en-US" smtClean="0">
                <a:solidFill>
                  <a:schemeClr val="accent1"/>
                </a:solidFill>
              </a:rPr>
              <a:t>Peter Wells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200" smtClean="0"/>
              <a:t>Embedded and Embodied</a:t>
            </a:r>
          </a:p>
        </p:txBody>
      </p:sp>
      <p:sp>
        <p:nvSpPr>
          <p:cNvPr id="4099" name="Content Placeholder 2"/>
          <p:cNvSpPr>
            <a:spLocks noGrp="1"/>
          </p:cNvSpPr>
          <p:nvPr>
            <p:ph idx="1"/>
          </p:nvPr>
        </p:nvSpPr>
        <p:spPr>
          <a:xfrm>
            <a:off x="179512" y="1719262"/>
            <a:ext cx="8964488" cy="4950097"/>
          </a:xfrm>
        </p:spPr>
        <p:txBody>
          <a:bodyPr/>
          <a:lstStyle/>
          <a:p>
            <a:pPr marL="0" indent="0" algn="just">
              <a:buNone/>
            </a:pPr>
            <a:r>
              <a:rPr lang="en-GB" altLang="en-US" sz="2400" dirty="0" smtClean="0"/>
              <a:t>Why is it so difficult to embed and embody spiritual care in a setting which would appear to need it so much, makes reference about it so often and yet appears to be so ambivalent about it?</a:t>
            </a:r>
          </a:p>
          <a:p>
            <a:pPr marL="360363" lvl="1" indent="-234950" algn="just"/>
            <a:r>
              <a:rPr lang="en-GB" altLang="en-US" sz="2200" dirty="0" smtClean="0"/>
              <a:t>‘The capitalist economy absolutizes survival. It is not concerned with the good life.  It is sustained by the illusion that more capital produces more life which means a greater capacity for living.  The rigid, rigorous separation between life and death casts a spell of ghostly stiffness over life itself.’  p 50</a:t>
            </a:r>
          </a:p>
          <a:p>
            <a:pPr marL="360363" lvl="1" indent="-234950" algn="just"/>
            <a:r>
              <a:rPr lang="en-GB" altLang="en-US" sz="2200" dirty="0" smtClean="0"/>
              <a:t>‘When reference to the other goes missing no stable self image can form.’ p39</a:t>
            </a:r>
          </a:p>
          <a:p>
            <a:pPr marL="360363" lvl="1" indent="-234950" algn="just"/>
            <a:r>
              <a:rPr lang="en-GB" altLang="en-US" sz="2200" dirty="0" smtClean="0"/>
              <a:t>Based on the belief that we have moved from a disciplined society when the verb was ‘should’ to an achievement society where the verb is ‘can’.</a:t>
            </a:r>
          </a:p>
          <a:p>
            <a:pPr marL="360363" lvl="1" indent="-234950" algn="just"/>
            <a:r>
              <a:rPr lang="en-GB" altLang="en-US" sz="2200" b="1" dirty="0" smtClean="0"/>
              <a:t>The Burnout Society by </a:t>
            </a:r>
            <a:r>
              <a:rPr lang="en-GB" altLang="en-US" sz="2200" b="1" dirty="0" err="1" smtClean="0"/>
              <a:t>Byung-Chul</a:t>
            </a:r>
            <a:r>
              <a:rPr lang="en-GB" altLang="en-US" sz="2200" b="1" dirty="0" smtClean="0"/>
              <a:t> Han</a:t>
            </a:r>
            <a:r>
              <a:rPr lang="en-GB" altLang="en-US" sz="2200" dirty="0" smtClean="0"/>
              <a:t>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3200" smtClean="0"/>
              <a:t>Embedded and Embodied</a:t>
            </a:r>
          </a:p>
        </p:txBody>
      </p:sp>
      <p:sp>
        <p:nvSpPr>
          <p:cNvPr id="5123" name="Content Placeholder 2"/>
          <p:cNvSpPr>
            <a:spLocks noGrp="1"/>
          </p:cNvSpPr>
          <p:nvPr>
            <p:ph idx="1"/>
          </p:nvPr>
        </p:nvSpPr>
        <p:spPr>
          <a:xfrm>
            <a:off x="179512" y="1719262"/>
            <a:ext cx="8784976" cy="4950097"/>
          </a:xfrm>
        </p:spPr>
        <p:txBody>
          <a:bodyPr/>
          <a:lstStyle/>
          <a:p>
            <a:pPr marL="0" indent="0">
              <a:buNone/>
            </a:pPr>
            <a:r>
              <a:rPr lang="en-GB" altLang="en-US" sz="2400" dirty="0" smtClean="0"/>
              <a:t>Why is it so difficult?</a:t>
            </a:r>
          </a:p>
          <a:p>
            <a:pPr marL="360363" lvl="1" indent="-234950">
              <a:buFont typeface="Arial" charset="0"/>
              <a:buChar char="•"/>
            </a:pPr>
            <a:r>
              <a:rPr lang="en-GB" altLang="en-US" sz="2200" dirty="0" smtClean="0"/>
              <a:t>‘The market was meant to emancipate us, offering autonomy and freedom.  Instead it has delivered, atomisation and loneliness.  The workplace has been overwhelmed by a mad Kafkaesque infrastructure of assessments, monitoring, measuring, surveillance and audits, centrally directed and rigidly planned, whose purpose is to reward the winners and punish the losers.  It destroys autonomy, enterprise innovation and loyalty, and breeds, frustration, envy and fear.’  p17</a:t>
            </a:r>
          </a:p>
          <a:p>
            <a:pPr marL="360363" lvl="1" indent="-234950">
              <a:buFont typeface="Arial" charset="0"/>
              <a:buChar char="•"/>
            </a:pPr>
            <a:r>
              <a:rPr lang="en-GB" altLang="en-US" sz="2200" dirty="0" smtClean="0"/>
              <a:t>Based on his belief that we are now in a period of neoliberalism based on the: ‘..the proposition that this utopian, millenarian faith ( which holds that the free market, unimpeded by government intervention, will answer all  human needs )……</a:t>
            </a:r>
            <a:endParaRPr lang="en-GB" altLang="en-US" sz="2200" b="1" dirty="0" smtClean="0"/>
          </a:p>
          <a:p>
            <a:pPr marL="360363" lvl="1" indent="-234950">
              <a:buFont typeface="Arial" charset="0"/>
              <a:buChar char="•"/>
            </a:pPr>
            <a:r>
              <a:rPr lang="en-GB" altLang="en-US" sz="2200" b="1" dirty="0" smtClean="0"/>
              <a:t>How did we get into the mess by George Monbiot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z="3200" smtClean="0"/>
              <a:t>Counter culturally: Living with vulnerability and availability</a:t>
            </a:r>
          </a:p>
        </p:txBody>
      </p:sp>
      <p:sp>
        <p:nvSpPr>
          <p:cNvPr id="6147" name="Content Placeholder 2"/>
          <p:cNvSpPr>
            <a:spLocks noGrp="1"/>
          </p:cNvSpPr>
          <p:nvPr>
            <p:ph idx="1"/>
          </p:nvPr>
        </p:nvSpPr>
        <p:spPr>
          <a:xfrm>
            <a:off x="179512" y="1719263"/>
            <a:ext cx="8784976" cy="4805362"/>
          </a:xfrm>
        </p:spPr>
        <p:txBody>
          <a:bodyPr/>
          <a:lstStyle/>
          <a:p>
            <a:pPr marL="0" indent="0">
              <a:buNone/>
            </a:pPr>
            <a:r>
              <a:rPr lang="en-GB" altLang="en-US" sz="2400" dirty="0" smtClean="0"/>
              <a:t>So what we offer as chaplains might well be pushing against a much bigger tide that what we experience at work.</a:t>
            </a:r>
          </a:p>
          <a:p>
            <a:pPr marL="0" indent="0">
              <a:buNone/>
            </a:pPr>
            <a:r>
              <a:rPr lang="en-GB" altLang="en-US" sz="2400" dirty="0" smtClean="0"/>
              <a:t>The Northumbrian Community rule:</a:t>
            </a:r>
          </a:p>
          <a:p>
            <a:pPr marL="360363" lvl="1" indent="-234950" algn="just"/>
            <a:r>
              <a:rPr lang="en-GB" altLang="en-US" sz="2000" dirty="0" smtClean="0"/>
              <a:t>‘How then shall we live?  It is a call to risky living: it is not a comfortable or easy solution to life’s problems.  This involves availability to God and to others - expressed in a commitment to being alone with God in the cell of our own heart and to  being available for hospitality, intercession and mission.  Intentional vulnerability is expressed through being reachable in the discipline of prayer, saturation in the Scriptures and being accountable to one another, often through soul–friendships.  It also means ‘embracing the heretical imperative’ (challenging assumed truth) being receptive to constructive criticism, affirming that relationships matter more than reputation, and living openly among people as church without walls.  This is not something to be entered into lightly’ p9</a:t>
            </a:r>
          </a:p>
          <a:p>
            <a:pPr marL="360363" lvl="1" indent="-234950"/>
            <a:r>
              <a:rPr lang="en-GB" altLang="en-US" sz="2000" dirty="0" smtClean="0"/>
              <a:t>Celtic Daily Prayer Book One  Northumbrian Community 2005,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200" smtClean="0"/>
              <a:t>Looking after ourselves</a:t>
            </a:r>
          </a:p>
        </p:txBody>
      </p:sp>
      <p:sp>
        <p:nvSpPr>
          <p:cNvPr id="3" name="Content Placeholder 2"/>
          <p:cNvSpPr>
            <a:spLocks noGrp="1"/>
          </p:cNvSpPr>
          <p:nvPr>
            <p:ph idx="1"/>
          </p:nvPr>
        </p:nvSpPr>
        <p:spPr>
          <a:xfrm>
            <a:off x="179512" y="1719263"/>
            <a:ext cx="8784976" cy="4411662"/>
          </a:xfrm>
        </p:spPr>
        <p:txBody>
          <a:bodyPr/>
          <a:lstStyle/>
          <a:p>
            <a:pPr marL="0" indent="0">
              <a:buNone/>
              <a:defRPr/>
            </a:pPr>
            <a:r>
              <a:rPr lang="en-GB" sz="2800" dirty="0" smtClean="0"/>
              <a:t>Allowing ourselves to know that there will be times of stress for a variety of reasons</a:t>
            </a:r>
            <a:endParaRPr lang="en-GB" sz="2000" dirty="0" smtClean="0"/>
          </a:p>
          <a:p>
            <a:pPr marL="360363" lvl="1" indent="-234950" algn="just">
              <a:defRPr/>
            </a:pPr>
            <a:r>
              <a:rPr lang="en-GB" sz="2400" b="1" dirty="0" smtClean="0"/>
              <a:t>When Professionals Weep: emotional and counter-transference responses to End-of-Life care.  Renee Katz &amp; Therese Johnson: 2016, Routledge</a:t>
            </a:r>
          </a:p>
          <a:p>
            <a:pPr marL="360363" lvl="1" indent="-234950" algn="just">
              <a:defRPr/>
            </a:pPr>
            <a:r>
              <a:rPr lang="en-GB" sz="2400" b="1" dirty="0" smtClean="0"/>
              <a:t>Spirituality and End of Life Care: A handbook for service users, carers and staff wishing to bring a spiritual dimension to palliative care:  Ed. Peter Gilbert, 2013, Pavilion </a:t>
            </a:r>
          </a:p>
          <a:p>
            <a:pPr marL="360363" lvl="1" indent="-234950" algn="just">
              <a:defRPr/>
            </a:pPr>
            <a:r>
              <a:rPr lang="en-GB" sz="2400" b="1" dirty="0" smtClean="0"/>
              <a:t>A very Modern Ministry: Chaplaincy in the UK.  Ben Ryan, 2015, Theos</a:t>
            </a:r>
            <a:r>
              <a:rPr lang="en-GB" sz="2400" b="1" dirty="0"/>
              <a:t>.</a:t>
            </a:r>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z="3200" smtClean="0"/>
              <a:t>Looking after oursleves</a:t>
            </a:r>
          </a:p>
        </p:txBody>
      </p:sp>
      <p:sp>
        <p:nvSpPr>
          <p:cNvPr id="3" name="Content Placeholder 2"/>
          <p:cNvSpPr>
            <a:spLocks noGrp="1"/>
          </p:cNvSpPr>
          <p:nvPr>
            <p:ph idx="1"/>
          </p:nvPr>
        </p:nvSpPr>
        <p:spPr>
          <a:xfrm>
            <a:off x="179512" y="1719263"/>
            <a:ext cx="8784976" cy="5022850"/>
          </a:xfrm>
        </p:spPr>
        <p:txBody>
          <a:bodyPr/>
          <a:lstStyle/>
          <a:p>
            <a:pPr>
              <a:defRPr/>
            </a:pPr>
            <a:r>
              <a:rPr lang="en-GB" sz="2400" dirty="0" smtClean="0"/>
              <a:t>In the midst of the rush is when we need to slow down</a:t>
            </a:r>
          </a:p>
          <a:p>
            <a:pPr>
              <a:defRPr/>
            </a:pPr>
            <a:r>
              <a:rPr lang="en-GB" sz="2400" dirty="0" smtClean="0"/>
              <a:t>Knowing when to press the pause button</a:t>
            </a:r>
          </a:p>
          <a:p>
            <a:pPr>
              <a:defRPr/>
            </a:pPr>
            <a:r>
              <a:rPr lang="en-GB" sz="2400" dirty="0" smtClean="0"/>
              <a:t>Recognising there will always be times of stress and demand</a:t>
            </a:r>
          </a:p>
          <a:p>
            <a:pPr>
              <a:defRPr/>
            </a:pPr>
            <a:r>
              <a:rPr lang="en-GB" sz="2400" dirty="0" smtClean="0"/>
              <a:t>From within work and from without</a:t>
            </a:r>
          </a:p>
          <a:p>
            <a:pPr>
              <a:defRPr/>
            </a:pPr>
            <a:r>
              <a:rPr lang="en-GB" sz="2400" dirty="0" smtClean="0"/>
              <a:t>Allowing ourselves time to let off steam</a:t>
            </a:r>
          </a:p>
          <a:p>
            <a:pPr>
              <a:defRPr/>
            </a:pPr>
            <a:r>
              <a:rPr lang="en-GB" sz="2400" dirty="0" smtClean="0"/>
              <a:t>To re-create</a:t>
            </a:r>
          </a:p>
          <a:p>
            <a:pPr>
              <a:defRPr/>
            </a:pPr>
            <a:r>
              <a:rPr lang="en-GB" sz="2400" dirty="0" smtClean="0"/>
              <a:t>To be kind to ourselves</a:t>
            </a:r>
          </a:p>
          <a:p>
            <a:pPr>
              <a:defRPr/>
            </a:pPr>
            <a:r>
              <a:rPr lang="en-GB" sz="2400" dirty="0" smtClean="0"/>
              <a:t>And to know</a:t>
            </a:r>
          </a:p>
          <a:p>
            <a:pPr marL="344487" lvl="1" indent="0" algn="just">
              <a:buNone/>
              <a:defRPr/>
            </a:pPr>
            <a:r>
              <a:rPr lang="en-GB" sz="2800" b="1" dirty="0" smtClean="0"/>
              <a:t>We may not always be fantastic all of the time but often we are a lot more so than we allow ourselves to be.  Go Well!</a:t>
            </a: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Network design template">
  <a:themeElements>
    <a:clrScheme name="">
      <a:dk1>
        <a:srgbClr val="003399"/>
      </a:dk1>
      <a:lt1>
        <a:srgbClr val="D5E3FF"/>
      </a:lt1>
      <a:dk2>
        <a:srgbClr val="000099"/>
      </a:dk2>
      <a:lt2>
        <a:srgbClr val="0066CC"/>
      </a:lt2>
      <a:accent1>
        <a:srgbClr val="3155C9"/>
      </a:accent1>
      <a:accent2>
        <a:srgbClr val="1624A6"/>
      </a:accent2>
      <a:accent3>
        <a:srgbClr val="E7EFFF"/>
      </a:accent3>
      <a:accent4>
        <a:srgbClr val="002A82"/>
      </a:accent4>
      <a:accent5>
        <a:srgbClr val="ADB4E1"/>
      </a:accent5>
      <a:accent6>
        <a:srgbClr val="132096"/>
      </a:accent6>
      <a:hlink>
        <a:srgbClr val="660066"/>
      </a:hlink>
      <a:folHlink>
        <a:srgbClr val="6386E7"/>
      </a:folHlink>
    </a:clrScheme>
    <a:fontScheme name="Network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design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design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design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design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design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design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design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design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design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design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design template 11">
        <a:dk1>
          <a:srgbClr val="0000CC"/>
        </a:dk1>
        <a:lt1>
          <a:srgbClr val="A7C4FF"/>
        </a:lt1>
        <a:dk2>
          <a:srgbClr val="000099"/>
        </a:dk2>
        <a:lt2>
          <a:srgbClr val="0066CC"/>
        </a:lt2>
        <a:accent1>
          <a:srgbClr val="2846A4"/>
        </a:accent1>
        <a:accent2>
          <a:srgbClr val="660033"/>
        </a:accent2>
        <a:accent3>
          <a:srgbClr val="D0DEFF"/>
        </a:accent3>
        <a:accent4>
          <a:srgbClr val="0000AE"/>
        </a:accent4>
        <a:accent5>
          <a:srgbClr val="ACB0CF"/>
        </a:accent5>
        <a:accent6>
          <a:srgbClr val="5C002D"/>
        </a:accent6>
        <a:hlink>
          <a:srgbClr val="660066"/>
        </a:hlink>
        <a:folHlink>
          <a:srgbClr val="B67CAF"/>
        </a:folHlink>
      </a:clrScheme>
      <a:clrMap bg1="lt1" tx1="dk1" bg2="lt2" tx2="dk2" accent1="accent1" accent2="accent2" accent3="accent3" accent4="accent4" accent5="accent5" accent6="accent6" hlink="hlink" folHlink="folHlink"/>
    </a:extraClrScheme>
    <a:extraClrScheme>
      <a:clrScheme name="Network design template 12">
        <a:dk1>
          <a:srgbClr val="003399"/>
        </a:dk1>
        <a:lt1>
          <a:srgbClr val="C5D8FF"/>
        </a:lt1>
        <a:dk2>
          <a:srgbClr val="000099"/>
        </a:dk2>
        <a:lt2>
          <a:srgbClr val="0066CC"/>
        </a:lt2>
        <a:accent1>
          <a:srgbClr val="2846A4"/>
        </a:accent1>
        <a:accent2>
          <a:srgbClr val="660033"/>
        </a:accent2>
        <a:accent3>
          <a:srgbClr val="DFE9FF"/>
        </a:accent3>
        <a:accent4>
          <a:srgbClr val="002A82"/>
        </a:accent4>
        <a:accent5>
          <a:srgbClr val="ACB0CF"/>
        </a:accent5>
        <a:accent6>
          <a:srgbClr val="5C002D"/>
        </a:accent6>
        <a:hlink>
          <a:srgbClr val="660066"/>
        </a:hlink>
        <a:folHlink>
          <a:srgbClr val="B67CAF"/>
        </a:folHlink>
      </a:clrScheme>
      <a:clrMap bg1="lt1" tx1="dk1" bg2="lt2" tx2="dk2" accent1="accent1" accent2="accent2" accent3="accent3" accent4="accent4" accent5="accent5" accent6="accent6" hlink="hlink" folHlink="folHlink"/>
    </a:extraClrScheme>
    <a:extraClrScheme>
      <a:clrScheme name="Network design template 13">
        <a:dk1>
          <a:srgbClr val="003399"/>
        </a:dk1>
        <a:lt1>
          <a:srgbClr val="C5D8FF"/>
        </a:lt1>
        <a:dk2>
          <a:srgbClr val="000099"/>
        </a:dk2>
        <a:lt2>
          <a:srgbClr val="0066CC"/>
        </a:lt2>
        <a:accent1>
          <a:srgbClr val="2846A4"/>
        </a:accent1>
        <a:accent2>
          <a:srgbClr val="660033"/>
        </a:accent2>
        <a:accent3>
          <a:srgbClr val="DFE9FF"/>
        </a:accent3>
        <a:accent4>
          <a:srgbClr val="002A82"/>
        </a:accent4>
        <a:accent5>
          <a:srgbClr val="ACB0CF"/>
        </a:accent5>
        <a:accent6>
          <a:srgbClr val="5C002D"/>
        </a:accent6>
        <a:hlink>
          <a:srgbClr val="660066"/>
        </a:hlink>
        <a:folHlink>
          <a:srgbClr val="4E75E4"/>
        </a:folHlink>
      </a:clrScheme>
      <a:clrMap bg1="lt1" tx1="dk1" bg2="lt2" tx2="dk2" accent1="accent1" accent2="accent2" accent3="accent3" accent4="accent4" accent5="accent5" accent6="accent6" hlink="hlink" folHlink="folHlink"/>
    </a:extraClrScheme>
    <a:extraClrScheme>
      <a:clrScheme name="Network design template 14">
        <a:dk1>
          <a:srgbClr val="003399"/>
        </a:dk1>
        <a:lt1>
          <a:srgbClr val="C5D8FF"/>
        </a:lt1>
        <a:dk2>
          <a:srgbClr val="000099"/>
        </a:dk2>
        <a:lt2>
          <a:srgbClr val="0066CC"/>
        </a:lt2>
        <a:accent1>
          <a:srgbClr val="2846A4"/>
        </a:accent1>
        <a:accent2>
          <a:srgbClr val="0000CC"/>
        </a:accent2>
        <a:accent3>
          <a:srgbClr val="DFE9FF"/>
        </a:accent3>
        <a:accent4>
          <a:srgbClr val="002A82"/>
        </a:accent4>
        <a:accent5>
          <a:srgbClr val="ACB0CF"/>
        </a:accent5>
        <a:accent6>
          <a:srgbClr val="0000B9"/>
        </a:accent6>
        <a:hlink>
          <a:srgbClr val="660066"/>
        </a:hlink>
        <a:folHlink>
          <a:srgbClr val="4E75E4"/>
        </a:folHlink>
      </a:clrScheme>
      <a:clrMap bg1="lt1" tx1="dk1" bg2="lt2" tx2="dk2" accent1="accent1" accent2="accent2" accent3="accent3" accent4="accent4" accent5="accent5" accent6="accent6" hlink="hlink" folHlink="folHlink"/>
    </a:extraClrScheme>
    <a:extraClrScheme>
      <a:clrScheme name="Network design template 15">
        <a:dk1>
          <a:srgbClr val="003399"/>
        </a:dk1>
        <a:lt1>
          <a:srgbClr val="C5D8FF"/>
        </a:lt1>
        <a:dk2>
          <a:srgbClr val="000099"/>
        </a:dk2>
        <a:lt2>
          <a:srgbClr val="0066CC"/>
        </a:lt2>
        <a:accent1>
          <a:srgbClr val="2846A4"/>
        </a:accent1>
        <a:accent2>
          <a:srgbClr val="1624A6"/>
        </a:accent2>
        <a:accent3>
          <a:srgbClr val="DFE9FF"/>
        </a:accent3>
        <a:accent4>
          <a:srgbClr val="002A82"/>
        </a:accent4>
        <a:accent5>
          <a:srgbClr val="ACB0CF"/>
        </a:accent5>
        <a:accent6>
          <a:srgbClr val="132096"/>
        </a:accent6>
        <a:hlink>
          <a:srgbClr val="660066"/>
        </a:hlink>
        <a:folHlink>
          <a:srgbClr val="6386E7"/>
        </a:folHlink>
      </a:clrScheme>
      <a:clrMap bg1="lt1" tx1="dk1" bg2="lt2" tx2="dk2" accent1="accent1" accent2="accent2" accent3="accent3" accent4="accent4" accent5="accent5" accent6="accent6" hlink="hlink" folHlink="folHlink"/>
    </a:extraClrScheme>
    <a:extraClrScheme>
      <a:clrScheme name="Network design template 16">
        <a:dk1>
          <a:srgbClr val="003399"/>
        </a:dk1>
        <a:lt1>
          <a:srgbClr val="C5D8FF"/>
        </a:lt1>
        <a:dk2>
          <a:srgbClr val="000099"/>
        </a:dk2>
        <a:lt2>
          <a:srgbClr val="0066CC"/>
        </a:lt2>
        <a:accent1>
          <a:srgbClr val="3155C9"/>
        </a:accent1>
        <a:accent2>
          <a:srgbClr val="1624A6"/>
        </a:accent2>
        <a:accent3>
          <a:srgbClr val="DFE9FF"/>
        </a:accent3>
        <a:accent4>
          <a:srgbClr val="002A82"/>
        </a:accent4>
        <a:accent5>
          <a:srgbClr val="ADB4E1"/>
        </a:accent5>
        <a:accent6>
          <a:srgbClr val="132096"/>
        </a:accent6>
        <a:hlink>
          <a:srgbClr val="660066"/>
        </a:hlink>
        <a:folHlink>
          <a:srgbClr val="6386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trial</Template>
  <TotalTime>1343</TotalTime>
  <Words>667</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Network design template</vt:lpstr>
      <vt:lpstr> Embedded and Embodied Living with vulnerability and availability.  Looking after oursleves</vt:lpstr>
      <vt:lpstr>Embedded and Embodied</vt:lpstr>
      <vt:lpstr>Embedded and Embodied</vt:lpstr>
      <vt:lpstr>Counter culturally: Living with vulnerability and availability</vt:lpstr>
      <vt:lpstr>Looking after ourselves</vt:lpstr>
      <vt:lpstr>Looking after oursleves</vt:lpstr>
    </vt:vector>
  </TitlesOfParts>
  <Company>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Mindful</dc:title>
  <dc:creator>Underdown</dc:creator>
  <cp:lastModifiedBy>Mike &amp; Carol</cp:lastModifiedBy>
  <cp:revision>65</cp:revision>
  <dcterms:created xsi:type="dcterms:W3CDTF">2013-02-28T14:01:31Z</dcterms:created>
  <dcterms:modified xsi:type="dcterms:W3CDTF">2016-06-04T10:50:42Z</dcterms:modified>
</cp:coreProperties>
</file>