
<file path=[Content_Types].xml><?xml version="1.0" encoding="utf-8"?>
<Types xmlns="http://schemas.openxmlformats.org/package/2006/content-types">
  <Default Extension="docx" ContentType="application/vnd.openxmlformats-officedocument.wordprocessingml.document"/>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tags/tag1.xml" ContentType="application/vnd.openxmlformats-officedocument.presentationml.tags+xml"/>
  <Override PartName="/ppt/notesSlides/notesSlide2.xml" ContentType="application/vnd.openxmlformats-officedocument.presentationml.notesSlide+xml"/>
  <Override PartName="/ppt/tags/tag2.xml" ContentType="application/vnd.openxmlformats-officedocument.presentationml.tags+xml"/>
  <Override PartName="/ppt/notesSlides/notesSlide3.xml" ContentType="application/vnd.openxmlformats-officedocument.presentationml.notesSlide+xml"/>
  <Override PartName="/ppt/tags/tag3.xml" ContentType="application/vnd.openxmlformats-officedocument.presentationml.tags+xml"/>
  <Override PartName="/ppt/notesSlides/notesSlide4.xml" ContentType="application/vnd.openxmlformats-officedocument.presentationml.notesSlide+xml"/>
  <Override PartName="/ppt/tags/tag4.xml" ContentType="application/vnd.openxmlformats-officedocument.presentationml.tags+xml"/>
  <Override PartName="/ppt/notesSlides/notesSlide5.xml" ContentType="application/vnd.openxmlformats-officedocument.presentationml.notesSlide+xml"/>
  <Override PartName="/ppt/tags/tag5.xml" ContentType="application/vnd.openxmlformats-officedocument.presentationml.tags+xml"/>
  <Override PartName="/ppt/notesSlides/notesSlide6.xml" ContentType="application/vnd.openxmlformats-officedocument.presentationml.notesSlide+xml"/>
  <Override PartName="/ppt/tags/tag6.xml" ContentType="application/vnd.openxmlformats-officedocument.presentationml.tags+xml"/>
  <Override PartName="/ppt/notesSlides/notesSlide7.xml" ContentType="application/vnd.openxmlformats-officedocument.presentationml.notesSlide+xml"/>
  <Override PartName="/ppt/tags/tag7.xml" ContentType="application/vnd.openxmlformats-officedocument.presentationml.tags+xml"/>
  <Override PartName="/ppt/notesSlides/notesSlide8.xml" ContentType="application/vnd.openxmlformats-officedocument.presentationml.notesSlide+xml"/>
  <Override PartName="/ppt/tags/tag8.xml" ContentType="application/vnd.openxmlformats-officedocument.presentationml.tags+xml"/>
  <Override PartName="/ppt/notesSlides/notesSlide9.xml" ContentType="application/vnd.openxmlformats-officedocument.presentationml.notesSlide+xml"/>
  <Override PartName="/ppt/tags/tag9.xml" ContentType="application/vnd.openxmlformats-officedocument.presentationml.tags+xml"/>
  <Override PartName="/ppt/notesSlides/notesSlide10.xml" ContentType="application/vnd.openxmlformats-officedocument.presentationml.notesSlide+xml"/>
  <Override PartName="/ppt/tags/tag10.xml" ContentType="application/vnd.openxmlformats-officedocument.presentationml.tags+xml"/>
  <Override PartName="/ppt/notesSlides/notesSlide11.xml" ContentType="application/vnd.openxmlformats-officedocument.presentationml.notesSlide+xml"/>
  <Override PartName="/ppt/tags/tag11.xml" ContentType="application/vnd.openxmlformats-officedocument.presentationml.tags+xml"/>
  <Override PartName="/ppt/notesSlides/notesSlide12.xml" ContentType="application/vnd.openxmlformats-officedocument.presentationml.notesSlide+xml"/>
  <Override PartName="/ppt/tags/tag12.xml" ContentType="application/vnd.openxmlformats-officedocument.presentationml.tags+xml"/>
  <Override PartName="/ppt/notesSlides/notesSlide13.xml" ContentType="application/vnd.openxmlformats-officedocument.presentationml.notesSlide+xml"/>
  <Override PartName="/ppt/tags/tag13.xml" ContentType="application/vnd.openxmlformats-officedocument.presentationml.tags+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 id="2147483680" r:id="rId2"/>
  </p:sldMasterIdLst>
  <p:notesMasterIdLst>
    <p:notesMasterId r:id="rId17"/>
  </p:notesMasterIdLst>
  <p:sldIdLst>
    <p:sldId id="262" r:id="rId3"/>
    <p:sldId id="294" r:id="rId4"/>
    <p:sldId id="310" r:id="rId5"/>
    <p:sldId id="311" r:id="rId6"/>
    <p:sldId id="312" r:id="rId7"/>
    <p:sldId id="313" r:id="rId8"/>
    <p:sldId id="314" r:id="rId9"/>
    <p:sldId id="315" r:id="rId10"/>
    <p:sldId id="316" r:id="rId11"/>
    <p:sldId id="317" r:id="rId12"/>
    <p:sldId id="319" r:id="rId13"/>
    <p:sldId id="320" r:id="rId14"/>
    <p:sldId id="318" r:id="rId15"/>
    <p:sldId id="321"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7E5B"/>
    <a:srgbClr val="B72055"/>
    <a:srgbClr val="297691"/>
    <a:srgbClr val="2993D1"/>
    <a:srgbClr val="6FAF5E"/>
    <a:srgbClr val="027B56"/>
    <a:srgbClr val="6E1E62"/>
    <a:srgbClr val="74AB53"/>
    <a:srgbClr val="F9B233"/>
    <a:srgbClr val="CC00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338" autoAdjust="0"/>
    <p:restoredTop sz="93890" autoAdjust="0"/>
  </p:normalViewPr>
  <p:slideViewPr>
    <p:cSldViewPr snapToGrid="0">
      <p:cViewPr varScale="1">
        <p:scale>
          <a:sx n="59" d="100"/>
          <a:sy n="59" d="100"/>
        </p:scale>
        <p:origin x="1548" y="52"/>
      </p:cViewPr>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1982BF1-4DCE-2540-82B8-58195F8C8134}" type="datetimeFigureOut">
              <a:rPr lang="en-US" smtClean="0"/>
              <a:t>4/16/2024</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7E8FADD-0253-E043-9411-7990D4EE9627}" type="slidenum">
              <a:rPr lang="en-US" smtClean="0"/>
              <a:t>‹#›</a:t>
            </a:fld>
            <a:endParaRPr lang="en-US"/>
          </a:p>
        </p:txBody>
      </p:sp>
    </p:spTree>
    <p:extLst>
      <p:ext uri="{BB962C8B-B14F-4D97-AF65-F5344CB8AC3E}">
        <p14:creationId xmlns:p14="http://schemas.microsoft.com/office/powerpoint/2010/main" val="103369539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3BC04D31-CF58-4A1F-AA09-7F1E87764BFF}" type="slidenum">
              <a:rPr lang="en-GB" smtClean="0"/>
              <a:t>1</a:t>
            </a:fld>
            <a:endParaRPr lang="en-GB"/>
          </a:p>
        </p:txBody>
      </p:sp>
    </p:spTree>
    <p:extLst>
      <p:ext uri="{BB962C8B-B14F-4D97-AF65-F5344CB8AC3E}">
        <p14:creationId xmlns:p14="http://schemas.microsoft.com/office/powerpoint/2010/main" val="54794047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77E8FADD-0253-E043-9411-7990D4EE9627}" type="slidenum">
              <a:rPr lang="en-US" smtClean="0"/>
              <a:t>10</a:t>
            </a:fld>
            <a:endParaRPr lang="en-US"/>
          </a:p>
        </p:txBody>
      </p:sp>
    </p:spTree>
    <p:extLst>
      <p:ext uri="{BB962C8B-B14F-4D97-AF65-F5344CB8AC3E}">
        <p14:creationId xmlns:p14="http://schemas.microsoft.com/office/powerpoint/2010/main" val="131846264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77E8FADD-0253-E043-9411-7990D4EE9627}" type="slidenum">
              <a:rPr lang="en-US" smtClean="0"/>
              <a:t>11</a:t>
            </a:fld>
            <a:endParaRPr lang="en-US"/>
          </a:p>
        </p:txBody>
      </p:sp>
    </p:spTree>
    <p:extLst>
      <p:ext uri="{BB962C8B-B14F-4D97-AF65-F5344CB8AC3E}">
        <p14:creationId xmlns:p14="http://schemas.microsoft.com/office/powerpoint/2010/main" val="3551714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77E8FADD-0253-E043-9411-7990D4EE9627}" type="slidenum">
              <a:rPr lang="en-US" smtClean="0"/>
              <a:t>12</a:t>
            </a:fld>
            <a:endParaRPr lang="en-US"/>
          </a:p>
        </p:txBody>
      </p:sp>
    </p:spTree>
    <p:extLst>
      <p:ext uri="{BB962C8B-B14F-4D97-AF65-F5344CB8AC3E}">
        <p14:creationId xmlns:p14="http://schemas.microsoft.com/office/powerpoint/2010/main" val="406201793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77E8FADD-0253-E043-9411-7990D4EE9627}" type="slidenum">
              <a:rPr lang="en-US" smtClean="0"/>
              <a:t>13</a:t>
            </a:fld>
            <a:endParaRPr lang="en-US"/>
          </a:p>
        </p:txBody>
      </p:sp>
    </p:spTree>
    <p:extLst>
      <p:ext uri="{BB962C8B-B14F-4D97-AF65-F5344CB8AC3E}">
        <p14:creationId xmlns:p14="http://schemas.microsoft.com/office/powerpoint/2010/main" val="359339053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77E8FADD-0253-E043-9411-7990D4EE9627}" type="slidenum">
              <a:rPr lang="en-US" smtClean="0"/>
              <a:t>14</a:t>
            </a:fld>
            <a:endParaRPr lang="en-US"/>
          </a:p>
        </p:txBody>
      </p:sp>
    </p:spTree>
    <p:extLst>
      <p:ext uri="{BB962C8B-B14F-4D97-AF65-F5344CB8AC3E}">
        <p14:creationId xmlns:p14="http://schemas.microsoft.com/office/powerpoint/2010/main" val="76941489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77E8FADD-0253-E043-9411-7990D4EE9627}" type="slidenum">
              <a:rPr lang="en-US" smtClean="0"/>
              <a:t>2</a:t>
            </a:fld>
            <a:endParaRPr lang="en-US"/>
          </a:p>
        </p:txBody>
      </p:sp>
    </p:spTree>
    <p:extLst>
      <p:ext uri="{BB962C8B-B14F-4D97-AF65-F5344CB8AC3E}">
        <p14:creationId xmlns:p14="http://schemas.microsoft.com/office/powerpoint/2010/main" val="20391636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77E8FADD-0253-E043-9411-7990D4EE9627}" type="slidenum">
              <a:rPr lang="en-US" smtClean="0"/>
              <a:t>3</a:t>
            </a:fld>
            <a:endParaRPr lang="en-US"/>
          </a:p>
        </p:txBody>
      </p:sp>
    </p:spTree>
    <p:extLst>
      <p:ext uri="{BB962C8B-B14F-4D97-AF65-F5344CB8AC3E}">
        <p14:creationId xmlns:p14="http://schemas.microsoft.com/office/powerpoint/2010/main" val="293258382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77E8FADD-0253-E043-9411-7990D4EE9627}" type="slidenum">
              <a:rPr lang="en-US" smtClean="0"/>
              <a:t>4</a:t>
            </a:fld>
            <a:endParaRPr lang="en-US"/>
          </a:p>
        </p:txBody>
      </p:sp>
    </p:spTree>
    <p:extLst>
      <p:ext uri="{BB962C8B-B14F-4D97-AF65-F5344CB8AC3E}">
        <p14:creationId xmlns:p14="http://schemas.microsoft.com/office/powerpoint/2010/main" val="14636412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77E8FADD-0253-E043-9411-7990D4EE9627}" type="slidenum">
              <a:rPr lang="en-US" smtClean="0"/>
              <a:t>5</a:t>
            </a:fld>
            <a:endParaRPr lang="en-US"/>
          </a:p>
        </p:txBody>
      </p:sp>
    </p:spTree>
    <p:extLst>
      <p:ext uri="{BB962C8B-B14F-4D97-AF65-F5344CB8AC3E}">
        <p14:creationId xmlns:p14="http://schemas.microsoft.com/office/powerpoint/2010/main" val="162063328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77E8FADD-0253-E043-9411-7990D4EE9627}" type="slidenum">
              <a:rPr lang="en-US" smtClean="0"/>
              <a:t>6</a:t>
            </a:fld>
            <a:endParaRPr lang="en-US"/>
          </a:p>
        </p:txBody>
      </p:sp>
    </p:spTree>
    <p:extLst>
      <p:ext uri="{BB962C8B-B14F-4D97-AF65-F5344CB8AC3E}">
        <p14:creationId xmlns:p14="http://schemas.microsoft.com/office/powerpoint/2010/main" val="415027922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77E8FADD-0253-E043-9411-7990D4EE9627}" type="slidenum">
              <a:rPr lang="en-US" smtClean="0"/>
              <a:t>7</a:t>
            </a:fld>
            <a:endParaRPr lang="en-US"/>
          </a:p>
        </p:txBody>
      </p:sp>
    </p:spTree>
    <p:extLst>
      <p:ext uri="{BB962C8B-B14F-4D97-AF65-F5344CB8AC3E}">
        <p14:creationId xmlns:p14="http://schemas.microsoft.com/office/powerpoint/2010/main" val="178208452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77E8FADD-0253-E043-9411-7990D4EE9627}" type="slidenum">
              <a:rPr lang="en-US" smtClean="0"/>
              <a:t>8</a:t>
            </a:fld>
            <a:endParaRPr lang="en-US"/>
          </a:p>
        </p:txBody>
      </p:sp>
    </p:spTree>
    <p:extLst>
      <p:ext uri="{BB962C8B-B14F-4D97-AF65-F5344CB8AC3E}">
        <p14:creationId xmlns:p14="http://schemas.microsoft.com/office/powerpoint/2010/main" val="150348358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77E8FADD-0253-E043-9411-7990D4EE9627}" type="slidenum">
              <a:rPr lang="en-US" smtClean="0"/>
              <a:t>9</a:t>
            </a:fld>
            <a:endParaRPr lang="en-US"/>
          </a:p>
        </p:txBody>
      </p:sp>
    </p:spTree>
    <p:extLst>
      <p:ext uri="{BB962C8B-B14F-4D97-AF65-F5344CB8AC3E}">
        <p14:creationId xmlns:p14="http://schemas.microsoft.com/office/powerpoint/2010/main" val="591496908"/>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pic>
        <p:nvPicPr>
          <p:cNvPr id="4" name="Picture 1" descr="nhs strategy refresh-2.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059113" y="5340350"/>
            <a:ext cx="5816600" cy="1069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2" descr="proud.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468313" y="5264150"/>
            <a:ext cx="2414587" cy="1173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1"/>
          <p:cNvPicPr>
            <a:picLocks noChangeAspect="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940425" y="115888"/>
            <a:ext cx="3203575" cy="1439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685800" y="2060848"/>
            <a:ext cx="7846640" cy="1470025"/>
          </a:xfrm>
        </p:spPr>
        <p:txBody>
          <a:bodyPr/>
          <a:lstStyle>
            <a:lvl1pPr algn="l">
              <a:defRPr sz="4400" b="0" i="0">
                <a:solidFill>
                  <a:srgbClr val="23657D"/>
                </a:solidFill>
              </a:defRPr>
            </a:lvl1pPr>
          </a:lstStyle>
          <a:p>
            <a:r>
              <a:rPr lang="en-US" altLang="en-US"/>
              <a:t>Click to edit Master title style</a:t>
            </a:r>
            <a:endParaRPr lang="en-GB" altLang="en-US" dirty="0"/>
          </a:p>
        </p:txBody>
      </p:sp>
      <p:sp>
        <p:nvSpPr>
          <p:cNvPr id="20" name="Text Placeholder 19"/>
          <p:cNvSpPr>
            <a:spLocks noGrp="1"/>
          </p:cNvSpPr>
          <p:nvPr>
            <p:ph type="body" sz="quarter" idx="11"/>
          </p:nvPr>
        </p:nvSpPr>
        <p:spPr>
          <a:xfrm>
            <a:off x="683568" y="3644900"/>
            <a:ext cx="7848872" cy="1152525"/>
          </a:xfrm>
        </p:spPr>
        <p:txBody>
          <a:bodyPr/>
          <a:lstStyle>
            <a:lvl1pPr>
              <a:defRPr/>
            </a:lvl1pPr>
          </a:lstStyle>
          <a:p>
            <a:pPr lvl="0"/>
            <a:r>
              <a:rPr lang="en-US"/>
              <a:t>Click to edit Master text styles</a:t>
            </a:r>
          </a:p>
        </p:txBody>
      </p:sp>
    </p:spTree>
    <p:extLst>
      <p:ext uri="{BB962C8B-B14F-4D97-AF65-F5344CB8AC3E}">
        <p14:creationId xmlns:p14="http://schemas.microsoft.com/office/powerpoint/2010/main" val="10529360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4" name="Rectangle 12"/>
          <p:cNvSpPr>
            <a:spLocks noChangeArrowheads="1"/>
          </p:cNvSpPr>
          <p:nvPr/>
        </p:nvSpPr>
        <p:spPr bwMode="auto">
          <a:xfrm>
            <a:off x="323850" y="0"/>
            <a:ext cx="7772400" cy="1470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nchor="ctr"/>
          <a:lstStyle/>
          <a:p>
            <a:pPr>
              <a:defRPr/>
            </a:pPr>
            <a:endParaRPr lang="en-GB" sz="3800" b="1" dirty="0">
              <a:solidFill>
                <a:srgbClr val="23657D"/>
              </a:solidFill>
              <a:latin typeface="Arial Narrow"/>
              <a:ea typeface="ＭＳ Ｐゴシック" charset="0"/>
              <a:cs typeface="Arial Narrow"/>
            </a:endParaRPr>
          </a:p>
        </p:txBody>
      </p:sp>
      <p:sp>
        <p:nvSpPr>
          <p:cNvPr id="5" name="Rectangle 13"/>
          <p:cNvSpPr>
            <a:spLocks noChangeArrowheads="1"/>
          </p:cNvSpPr>
          <p:nvPr/>
        </p:nvSpPr>
        <p:spPr bwMode="auto">
          <a:xfrm>
            <a:off x="395288" y="981075"/>
            <a:ext cx="6400800" cy="175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marL="342900" indent="-342900">
              <a:spcBef>
                <a:spcPct val="20000"/>
              </a:spcBef>
              <a:defRPr/>
            </a:pPr>
            <a:endParaRPr lang="en-GB" sz="2000" dirty="0">
              <a:solidFill>
                <a:srgbClr val="23657D"/>
              </a:solidFill>
              <a:ea typeface="ＭＳ Ｐゴシック" charset="0"/>
            </a:endParaRPr>
          </a:p>
        </p:txBody>
      </p:sp>
      <p:sp>
        <p:nvSpPr>
          <p:cNvPr id="3" name="Content Placeholder 2"/>
          <p:cNvSpPr>
            <a:spLocks noGrp="1"/>
          </p:cNvSpPr>
          <p:nvPr>
            <p:ph idx="1"/>
          </p:nvPr>
        </p:nvSpPr>
        <p:spPr>
          <a:xfrm>
            <a:off x="457200" y="1600200"/>
            <a:ext cx="8229600" cy="4411663"/>
          </a:xfrm>
        </p:spPr>
        <p:txBody>
          <a:bodyPr/>
          <a:lstStyle>
            <a:lvl1pPr>
              <a:defRPr sz="2400">
                <a:latin typeface="Arial" panose="020B0604020202020204" pitchFamily="34" charset="0"/>
                <a:cs typeface="Arial" panose="020B0604020202020204" pitchFamily="34" charset="0"/>
              </a:defRPr>
            </a:lvl1pPr>
            <a:lvl2pPr>
              <a:defRPr sz="2400">
                <a:latin typeface="Arial" panose="020B0604020202020204" pitchFamily="34" charset="0"/>
                <a:cs typeface="Arial" panose="020B0604020202020204" pitchFamily="34" charset="0"/>
              </a:defRPr>
            </a:lvl2pPr>
            <a:lvl3pPr>
              <a:defRPr sz="2400">
                <a:latin typeface="Arial" panose="020B0604020202020204" pitchFamily="34" charset="0"/>
                <a:cs typeface="Arial" panose="020B0604020202020204" pitchFamily="34" charset="0"/>
              </a:defRPr>
            </a:lvl3pPr>
            <a:lvl4pPr>
              <a:defRPr sz="2400">
                <a:latin typeface="Arial" panose="020B0604020202020204" pitchFamily="34" charset="0"/>
                <a:cs typeface="Arial" panose="020B0604020202020204" pitchFamily="34" charset="0"/>
              </a:defRPr>
            </a:lvl4pPr>
            <a:lvl5pPr>
              <a:defRPr sz="2400">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37" name="Title 36"/>
          <p:cNvSpPr>
            <a:spLocks noGrp="1"/>
          </p:cNvSpPr>
          <p:nvPr>
            <p:ph type="title"/>
          </p:nvPr>
        </p:nvSpPr>
        <p:spPr/>
        <p:txBody>
          <a:bodyPr/>
          <a:lstStyle>
            <a:lvl1pPr algn="l">
              <a:defRPr sz="4000" b="1">
                <a:solidFill>
                  <a:srgbClr val="23657D"/>
                </a:solidFill>
                <a:latin typeface="Arial" panose="020B0604020202020204" pitchFamily="34" charset="0"/>
                <a:cs typeface="Arial" panose="020B0604020202020204" pitchFamily="34" charset="0"/>
              </a:defRPr>
            </a:lvl1pPr>
          </a:lstStyle>
          <a:p>
            <a:r>
              <a:rPr lang="en-US"/>
              <a:t>Click to edit Master title style</a:t>
            </a:r>
            <a:endParaRPr lang="en-GB" dirty="0"/>
          </a:p>
        </p:txBody>
      </p:sp>
    </p:spTree>
    <p:extLst>
      <p:ext uri="{BB962C8B-B14F-4D97-AF65-F5344CB8AC3E}">
        <p14:creationId xmlns:p14="http://schemas.microsoft.com/office/powerpoint/2010/main" val="25686699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pic>
        <p:nvPicPr>
          <p:cNvPr id="4" name="Picture 7" descr="nhs strategy refresh-2.jpg"/>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084888" y="6011863"/>
            <a:ext cx="2790825" cy="512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Rectangle 2"/>
          <p:cNvSpPr>
            <a:spLocks noChangeArrowheads="1"/>
          </p:cNvSpPr>
          <p:nvPr/>
        </p:nvSpPr>
        <p:spPr bwMode="auto">
          <a:xfrm>
            <a:off x="0" y="0"/>
            <a:ext cx="9144000" cy="6858000"/>
          </a:xfrm>
          <a:prstGeom prst="rect">
            <a:avLst/>
          </a:prstGeom>
          <a:solidFill>
            <a:srgbClr val="23647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spcBef>
                <a:spcPct val="20000"/>
              </a:spcBef>
              <a:buChar char="•"/>
              <a:defRPr sz="3200">
                <a:solidFill>
                  <a:schemeClr val="tx1"/>
                </a:solidFill>
                <a:latin typeface="Arial" charset="0"/>
                <a:ea typeface="ＭＳ Ｐゴシック" pitchFamily="34" charset="-128"/>
              </a:defRPr>
            </a:lvl1pPr>
            <a:lvl2pPr marL="742950" indent="-285750" eaLnBrk="0" hangingPunct="0">
              <a:spcBef>
                <a:spcPct val="20000"/>
              </a:spcBef>
              <a:buChar char="–"/>
              <a:defRPr sz="2800">
                <a:solidFill>
                  <a:schemeClr val="tx1"/>
                </a:solidFill>
                <a:latin typeface="Arial" charset="0"/>
                <a:ea typeface="ＭＳ Ｐゴシック" pitchFamily="34" charset="-128"/>
              </a:defRPr>
            </a:lvl2pPr>
            <a:lvl3pPr marL="1143000" indent="-228600" eaLnBrk="0" hangingPunct="0">
              <a:spcBef>
                <a:spcPct val="20000"/>
              </a:spcBef>
              <a:buChar char="•"/>
              <a:defRPr sz="2400">
                <a:solidFill>
                  <a:schemeClr val="tx1"/>
                </a:solidFill>
                <a:latin typeface="Arial" charset="0"/>
                <a:ea typeface="ＭＳ Ｐゴシック" pitchFamily="34" charset="-128"/>
              </a:defRPr>
            </a:lvl3pPr>
            <a:lvl4pPr marL="1600200" indent="-228600" eaLnBrk="0" hangingPunct="0">
              <a:spcBef>
                <a:spcPct val="20000"/>
              </a:spcBef>
              <a:buChar char="–"/>
              <a:defRPr sz="2000">
                <a:solidFill>
                  <a:schemeClr val="tx1"/>
                </a:solidFill>
                <a:latin typeface="Arial" charset="0"/>
                <a:ea typeface="ＭＳ Ｐゴシック" pitchFamily="34" charset="-128"/>
              </a:defRPr>
            </a:lvl4pPr>
            <a:lvl5pPr marL="2057400" indent="-228600" eaLnBrk="0" hangingPunct="0">
              <a:spcBef>
                <a:spcPct val="20000"/>
              </a:spcBef>
              <a:buChar char="»"/>
              <a:defRPr sz="2000">
                <a:solidFill>
                  <a:schemeClr val="tx1"/>
                </a:solidFill>
                <a:latin typeface="Arial" charset="0"/>
                <a:ea typeface="ＭＳ Ｐゴシック" pitchFamily="34" charset="-128"/>
              </a:defRPr>
            </a:lvl5pPr>
            <a:lvl6pPr marL="25146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6pPr>
            <a:lvl7pPr marL="29718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7pPr>
            <a:lvl8pPr marL="34290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8pPr>
            <a:lvl9pPr marL="38862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9pPr>
          </a:lstStyle>
          <a:p>
            <a:pPr eaLnBrk="1" hangingPunct="1">
              <a:spcBef>
                <a:spcPct val="0"/>
              </a:spcBef>
              <a:buFontTx/>
              <a:buNone/>
              <a:defRPr/>
            </a:pPr>
            <a:endParaRPr lang="en-US" altLang="en-US" sz="2400">
              <a:solidFill>
                <a:schemeClr val="bg1"/>
              </a:solidFill>
            </a:endParaRPr>
          </a:p>
        </p:txBody>
      </p:sp>
      <p:sp>
        <p:nvSpPr>
          <p:cNvPr id="6" name="Rectangle 12"/>
          <p:cNvSpPr>
            <a:spLocks noChangeArrowheads="1"/>
          </p:cNvSpPr>
          <p:nvPr/>
        </p:nvSpPr>
        <p:spPr bwMode="auto">
          <a:xfrm>
            <a:off x="323850" y="0"/>
            <a:ext cx="7772400" cy="1470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nchor="ctr"/>
          <a:lstStyle/>
          <a:p>
            <a:pPr>
              <a:defRPr/>
            </a:pPr>
            <a:endParaRPr lang="en-GB" sz="3800" b="1" dirty="0">
              <a:solidFill>
                <a:srgbClr val="23657D"/>
              </a:solidFill>
              <a:latin typeface="Arial Narrow"/>
              <a:ea typeface="ＭＳ Ｐゴシック" charset="0"/>
              <a:cs typeface="Arial Narrow"/>
            </a:endParaRPr>
          </a:p>
        </p:txBody>
      </p:sp>
      <p:sp>
        <p:nvSpPr>
          <p:cNvPr id="7" name="Rectangle 13"/>
          <p:cNvSpPr>
            <a:spLocks noChangeArrowheads="1"/>
          </p:cNvSpPr>
          <p:nvPr/>
        </p:nvSpPr>
        <p:spPr bwMode="auto">
          <a:xfrm>
            <a:off x="395288" y="981075"/>
            <a:ext cx="6400800" cy="175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marL="342900" indent="-342900">
              <a:spcBef>
                <a:spcPct val="20000"/>
              </a:spcBef>
              <a:defRPr/>
            </a:pPr>
            <a:endParaRPr lang="en-GB" sz="2000" dirty="0">
              <a:solidFill>
                <a:srgbClr val="23657D"/>
              </a:solidFill>
              <a:ea typeface="ＭＳ Ｐゴシック" charset="0"/>
            </a:endParaRPr>
          </a:p>
        </p:txBody>
      </p:sp>
      <p:grpSp>
        <p:nvGrpSpPr>
          <p:cNvPr id="8" name="Group 5"/>
          <p:cNvGrpSpPr>
            <a:grpSpLocks/>
          </p:cNvGrpSpPr>
          <p:nvPr/>
        </p:nvGrpSpPr>
        <p:grpSpPr bwMode="auto">
          <a:xfrm>
            <a:off x="323850" y="5876925"/>
            <a:ext cx="3600450" cy="701675"/>
            <a:chOff x="323528" y="2924945"/>
            <a:chExt cx="3600400" cy="701263"/>
          </a:xfrm>
        </p:grpSpPr>
        <p:sp>
          <p:nvSpPr>
            <p:cNvPr id="9" name="Rectangle 8"/>
            <p:cNvSpPr>
              <a:spLocks noChangeArrowheads="1"/>
            </p:cNvSpPr>
            <p:nvPr/>
          </p:nvSpPr>
          <p:spPr bwMode="auto">
            <a:xfrm>
              <a:off x="323528" y="2924945"/>
              <a:ext cx="3600400" cy="6473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nchor="ctr"/>
            <a:lstStyle/>
            <a:p>
              <a:pPr>
                <a:defRPr/>
              </a:pPr>
              <a:r>
                <a:rPr lang="en-US" sz="2000" b="1" dirty="0">
                  <a:solidFill>
                    <a:srgbClr val="23657D"/>
                  </a:solidFill>
                  <a:latin typeface="Arial Narrow"/>
                  <a:ea typeface="ＭＳ Ｐゴシック" charset="0"/>
                  <a:cs typeface="Arial Narrow"/>
                </a:rPr>
                <a:t>PROUD </a:t>
              </a:r>
              <a:r>
                <a:rPr lang="en-US" sz="2000" dirty="0">
                  <a:solidFill>
                    <a:srgbClr val="23657D"/>
                  </a:solidFill>
                  <a:latin typeface="Arial Narrow"/>
                  <a:ea typeface="ＭＳ Ｐゴシック" charset="0"/>
                  <a:cs typeface="Arial Narrow"/>
                </a:rPr>
                <a:t>TO MAKE A DIFFERENCE</a:t>
              </a:r>
              <a:endParaRPr lang="en-GB" sz="2000" dirty="0">
                <a:solidFill>
                  <a:srgbClr val="23657D"/>
                </a:solidFill>
                <a:latin typeface="Arial Narrow"/>
                <a:ea typeface="ＭＳ Ｐゴシック" charset="0"/>
                <a:cs typeface="Arial Narrow"/>
              </a:endParaRPr>
            </a:p>
          </p:txBody>
        </p:sp>
        <p:sp>
          <p:nvSpPr>
            <p:cNvPr id="10" name="Rectangle 9"/>
            <p:cNvSpPr>
              <a:spLocks noChangeArrowheads="1"/>
            </p:cNvSpPr>
            <p:nvPr/>
          </p:nvSpPr>
          <p:spPr bwMode="auto">
            <a:xfrm>
              <a:off x="323528" y="3337453"/>
              <a:ext cx="3384503" cy="2887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nchor="ctr"/>
            <a:lstStyle/>
            <a:p>
              <a:pPr>
                <a:defRPr/>
              </a:pPr>
              <a:r>
                <a:rPr lang="en-US" sz="800" dirty="0">
                  <a:solidFill>
                    <a:schemeClr val="bg2">
                      <a:lumMod val="75000"/>
                    </a:schemeClr>
                  </a:solidFill>
                  <a:latin typeface="Arial Narrow"/>
                  <a:ea typeface="ＭＳ Ｐゴシック" charset="0"/>
                  <a:cs typeface="Arial Narrow"/>
                </a:rPr>
                <a:t>SHEFFIELD TEACHING HOSPITALS NHS FOUNDATION TRUST</a:t>
              </a:r>
              <a:endParaRPr lang="en-GB" sz="800" dirty="0">
                <a:solidFill>
                  <a:schemeClr val="bg2">
                    <a:lumMod val="75000"/>
                  </a:schemeClr>
                </a:solidFill>
                <a:latin typeface="Arial Narrow"/>
                <a:ea typeface="ＭＳ Ｐゴシック" charset="0"/>
                <a:cs typeface="Arial Narrow"/>
              </a:endParaRPr>
            </a:p>
          </p:txBody>
        </p:sp>
      </p:grpSp>
      <p:sp>
        <p:nvSpPr>
          <p:cNvPr id="11" name="Rectangle 10"/>
          <p:cNvSpPr>
            <a:spLocks noChangeArrowheads="1"/>
          </p:cNvSpPr>
          <p:nvPr/>
        </p:nvSpPr>
        <p:spPr bwMode="auto">
          <a:xfrm>
            <a:off x="358775" y="1341438"/>
            <a:ext cx="7751763" cy="33829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marL="457200" indent="-457200">
              <a:buFont typeface="Arial" panose="020B0604020202020204" pitchFamily="34" charset="0"/>
              <a:buChar char="•"/>
              <a:defRPr/>
            </a:pPr>
            <a:endParaRPr lang="en-GB" sz="2600" dirty="0">
              <a:solidFill>
                <a:schemeClr val="bg1"/>
              </a:solidFill>
              <a:latin typeface="Arial" pitchFamily="34" charset="0"/>
            </a:endParaRPr>
          </a:p>
        </p:txBody>
      </p:sp>
      <p:sp>
        <p:nvSpPr>
          <p:cNvPr id="12" name="Rectangle 11"/>
          <p:cNvSpPr>
            <a:spLocks noChangeArrowheads="1"/>
          </p:cNvSpPr>
          <p:nvPr/>
        </p:nvSpPr>
        <p:spPr bwMode="auto">
          <a:xfrm>
            <a:off x="323850" y="5876925"/>
            <a:ext cx="3600450" cy="64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nchor="ctr"/>
          <a:lstStyle/>
          <a:p>
            <a:pPr>
              <a:defRPr/>
            </a:pPr>
            <a:r>
              <a:rPr lang="en-US" sz="2000" b="1" dirty="0">
                <a:solidFill>
                  <a:schemeClr val="bg1"/>
                </a:solidFill>
                <a:latin typeface="Arial Narrow"/>
                <a:ea typeface="ＭＳ Ｐゴシック" charset="0"/>
                <a:cs typeface="Arial Narrow"/>
              </a:rPr>
              <a:t>PROUD </a:t>
            </a:r>
            <a:r>
              <a:rPr lang="en-US" sz="2000" dirty="0">
                <a:solidFill>
                  <a:schemeClr val="bg1"/>
                </a:solidFill>
                <a:latin typeface="Arial Narrow"/>
                <a:ea typeface="ＭＳ Ｐゴシック" charset="0"/>
                <a:cs typeface="Arial Narrow"/>
              </a:rPr>
              <a:t>TO MAKE A DIFFERENCE</a:t>
            </a:r>
            <a:endParaRPr lang="en-GB" sz="2000" dirty="0">
              <a:solidFill>
                <a:schemeClr val="bg1"/>
              </a:solidFill>
              <a:latin typeface="Arial Narrow"/>
              <a:ea typeface="ＭＳ Ｐゴシック" charset="0"/>
              <a:cs typeface="Arial Narrow"/>
            </a:endParaRPr>
          </a:p>
        </p:txBody>
      </p:sp>
      <p:sp>
        <p:nvSpPr>
          <p:cNvPr id="13" name="Rectangle 12"/>
          <p:cNvSpPr>
            <a:spLocks noChangeArrowheads="1"/>
          </p:cNvSpPr>
          <p:nvPr/>
        </p:nvSpPr>
        <p:spPr bwMode="auto">
          <a:xfrm>
            <a:off x="323850" y="6291263"/>
            <a:ext cx="3384550" cy="2873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nchor="ctr"/>
          <a:lstStyle/>
          <a:p>
            <a:pPr>
              <a:defRPr/>
            </a:pPr>
            <a:r>
              <a:rPr lang="en-US" sz="800" dirty="0">
                <a:solidFill>
                  <a:schemeClr val="bg1"/>
                </a:solidFill>
                <a:latin typeface="Arial Narrow"/>
                <a:ea typeface="ＭＳ Ｐゴシック" charset="0"/>
                <a:cs typeface="Arial Narrow"/>
              </a:rPr>
              <a:t>SHEFFIELD TEACHING HOSPITALS NHS FOUNDATION TRUST</a:t>
            </a:r>
            <a:endParaRPr lang="en-GB" sz="800" dirty="0">
              <a:solidFill>
                <a:schemeClr val="bg1"/>
              </a:solidFill>
              <a:latin typeface="Arial Narrow"/>
              <a:ea typeface="ＭＳ Ｐゴシック" charset="0"/>
              <a:cs typeface="Arial Narrow"/>
            </a:endParaRPr>
          </a:p>
        </p:txBody>
      </p:sp>
      <p:pic>
        <p:nvPicPr>
          <p:cNvPr id="14" name="Picture 1" descr="white-icons.png"/>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156325" y="6092825"/>
            <a:ext cx="2627313" cy="481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457200" y="163512"/>
            <a:ext cx="8229600" cy="1143000"/>
          </a:xfrm>
        </p:spPr>
        <p:txBody>
          <a:bodyPr/>
          <a:lstStyle>
            <a:lvl1pPr algn="l">
              <a:defRPr sz="3600" b="1" i="0">
                <a:solidFill>
                  <a:schemeClr val="bg1"/>
                </a:solidFill>
                <a:latin typeface="Arial Narrow" panose="020B0606020202030204" pitchFamily="34" charset="0"/>
              </a:defRPr>
            </a:lvl1pPr>
          </a:lstStyle>
          <a:p>
            <a:r>
              <a:rPr lang="en-US" altLang="en-US"/>
              <a:t>Click to edit Master title style</a:t>
            </a:r>
            <a:endParaRPr lang="en-GB" dirty="0"/>
          </a:p>
        </p:txBody>
      </p:sp>
      <p:sp>
        <p:nvSpPr>
          <p:cNvPr id="3" name="Content Placeholder 2"/>
          <p:cNvSpPr>
            <a:spLocks noGrp="1"/>
          </p:cNvSpPr>
          <p:nvPr>
            <p:ph idx="1"/>
          </p:nvPr>
        </p:nvSpPr>
        <p:spPr>
          <a:xfrm>
            <a:off x="457200" y="1600200"/>
            <a:ext cx="8229600" cy="4411663"/>
          </a:xfrm>
        </p:spPr>
        <p:txBody>
          <a:bodyPr/>
          <a:lstStyle>
            <a:lvl1pPr>
              <a:defRPr sz="2400">
                <a:solidFill>
                  <a:schemeClr val="bg1"/>
                </a:solidFill>
                <a:latin typeface="Arial" panose="020B0604020202020204" pitchFamily="34" charset="0"/>
                <a:cs typeface="Arial" panose="020B0604020202020204" pitchFamily="34" charset="0"/>
              </a:defRPr>
            </a:lvl1pPr>
            <a:lvl2pPr>
              <a:defRPr sz="2400">
                <a:solidFill>
                  <a:schemeClr val="bg1"/>
                </a:solidFill>
                <a:latin typeface="Arial" panose="020B0604020202020204" pitchFamily="34" charset="0"/>
                <a:cs typeface="Arial" panose="020B0604020202020204" pitchFamily="34" charset="0"/>
              </a:defRPr>
            </a:lvl2pPr>
            <a:lvl3pPr>
              <a:defRPr sz="2400">
                <a:solidFill>
                  <a:schemeClr val="bg1"/>
                </a:solidFill>
                <a:latin typeface="Arial" panose="020B0604020202020204" pitchFamily="34" charset="0"/>
                <a:cs typeface="Arial" panose="020B0604020202020204" pitchFamily="34" charset="0"/>
              </a:defRPr>
            </a:lvl3pPr>
            <a:lvl4pPr>
              <a:defRPr sz="2400">
                <a:solidFill>
                  <a:schemeClr val="bg1"/>
                </a:solidFill>
                <a:latin typeface="Arial" panose="020B0604020202020204" pitchFamily="34" charset="0"/>
                <a:cs typeface="Arial" panose="020B0604020202020204" pitchFamily="34" charset="0"/>
              </a:defRPr>
            </a:lvl4pPr>
            <a:lvl5pPr>
              <a:defRPr sz="2400">
                <a:solidFill>
                  <a:schemeClr val="bg1"/>
                </a:solidFill>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0978594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2_Title and Content">
    <p:spTree>
      <p:nvGrpSpPr>
        <p:cNvPr id="1" name=""/>
        <p:cNvGrpSpPr/>
        <p:nvPr/>
      </p:nvGrpSpPr>
      <p:grpSpPr>
        <a:xfrm>
          <a:off x="0" y="0"/>
          <a:ext cx="0" cy="0"/>
          <a:chOff x="0" y="0"/>
          <a:chExt cx="0" cy="0"/>
        </a:xfrm>
      </p:grpSpPr>
      <p:pic>
        <p:nvPicPr>
          <p:cNvPr id="4" name="Picture 7" descr="nhs strategy refresh-2.jpg"/>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084888" y="6011863"/>
            <a:ext cx="2790825" cy="512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Rectangle 2"/>
          <p:cNvSpPr>
            <a:spLocks noChangeArrowheads="1"/>
          </p:cNvSpPr>
          <p:nvPr/>
        </p:nvSpPr>
        <p:spPr bwMode="auto">
          <a:xfrm>
            <a:off x="0" y="0"/>
            <a:ext cx="9144000" cy="6858000"/>
          </a:xfrm>
          <a:prstGeom prst="rect">
            <a:avLst/>
          </a:prstGeom>
          <a:solidFill>
            <a:srgbClr val="65861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Arial" charset="0"/>
                <a:ea typeface="ＭＳ Ｐゴシック" pitchFamily="34" charset="-128"/>
              </a:defRPr>
            </a:lvl1pPr>
            <a:lvl2pPr marL="742950" indent="-285750" eaLnBrk="0" hangingPunct="0">
              <a:spcBef>
                <a:spcPct val="20000"/>
              </a:spcBef>
              <a:buChar char="–"/>
              <a:defRPr sz="2800">
                <a:solidFill>
                  <a:schemeClr val="tx1"/>
                </a:solidFill>
                <a:latin typeface="Arial" charset="0"/>
                <a:ea typeface="ＭＳ Ｐゴシック" pitchFamily="34" charset="-128"/>
              </a:defRPr>
            </a:lvl2pPr>
            <a:lvl3pPr marL="1143000" indent="-228600" eaLnBrk="0" hangingPunct="0">
              <a:spcBef>
                <a:spcPct val="20000"/>
              </a:spcBef>
              <a:buChar char="•"/>
              <a:defRPr sz="2400">
                <a:solidFill>
                  <a:schemeClr val="tx1"/>
                </a:solidFill>
                <a:latin typeface="Arial" charset="0"/>
                <a:ea typeface="ＭＳ Ｐゴシック" pitchFamily="34" charset="-128"/>
              </a:defRPr>
            </a:lvl3pPr>
            <a:lvl4pPr marL="1600200" indent="-228600" eaLnBrk="0" hangingPunct="0">
              <a:spcBef>
                <a:spcPct val="20000"/>
              </a:spcBef>
              <a:buChar char="–"/>
              <a:defRPr sz="2000">
                <a:solidFill>
                  <a:schemeClr val="tx1"/>
                </a:solidFill>
                <a:latin typeface="Arial" charset="0"/>
                <a:ea typeface="ＭＳ Ｐゴシック" pitchFamily="34" charset="-128"/>
              </a:defRPr>
            </a:lvl4pPr>
            <a:lvl5pPr marL="2057400" indent="-228600" eaLnBrk="0" hangingPunct="0">
              <a:spcBef>
                <a:spcPct val="20000"/>
              </a:spcBef>
              <a:buChar char="»"/>
              <a:defRPr sz="2000">
                <a:solidFill>
                  <a:schemeClr val="tx1"/>
                </a:solidFill>
                <a:latin typeface="Arial" charset="0"/>
                <a:ea typeface="ＭＳ Ｐゴシック" pitchFamily="34" charset="-128"/>
              </a:defRPr>
            </a:lvl5pPr>
            <a:lvl6pPr marL="25146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6pPr>
            <a:lvl7pPr marL="29718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7pPr>
            <a:lvl8pPr marL="34290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8pPr>
            <a:lvl9pPr marL="38862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9pPr>
          </a:lstStyle>
          <a:p>
            <a:pPr eaLnBrk="1" hangingPunct="1">
              <a:spcBef>
                <a:spcPct val="0"/>
              </a:spcBef>
              <a:buFontTx/>
              <a:buNone/>
              <a:defRPr/>
            </a:pPr>
            <a:endParaRPr lang="en-US" altLang="en-US" sz="2400">
              <a:solidFill>
                <a:srgbClr val="FF0000"/>
              </a:solidFill>
            </a:endParaRPr>
          </a:p>
        </p:txBody>
      </p:sp>
      <p:sp>
        <p:nvSpPr>
          <p:cNvPr id="6" name="Rectangle 12"/>
          <p:cNvSpPr>
            <a:spLocks noChangeArrowheads="1"/>
          </p:cNvSpPr>
          <p:nvPr/>
        </p:nvSpPr>
        <p:spPr bwMode="auto">
          <a:xfrm>
            <a:off x="323850" y="0"/>
            <a:ext cx="7772400" cy="1470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nchor="ctr"/>
          <a:lstStyle/>
          <a:p>
            <a:pPr>
              <a:defRPr/>
            </a:pPr>
            <a:endParaRPr lang="en-GB" sz="3800" b="1" dirty="0">
              <a:solidFill>
                <a:srgbClr val="23657D"/>
              </a:solidFill>
              <a:latin typeface="Arial Narrow"/>
              <a:ea typeface="ＭＳ Ｐゴシック" charset="0"/>
              <a:cs typeface="Arial Narrow"/>
            </a:endParaRPr>
          </a:p>
        </p:txBody>
      </p:sp>
      <p:sp>
        <p:nvSpPr>
          <p:cNvPr id="7" name="Rectangle 13"/>
          <p:cNvSpPr>
            <a:spLocks noChangeArrowheads="1"/>
          </p:cNvSpPr>
          <p:nvPr/>
        </p:nvSpPr>
        <p:spPr bwMode="auto">
          <a:xfrm>
            <a:off x="395288" y="981075"/>
            <a:ext cx="6400800" cy="175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marL="342900" indent="-342900">
              <a:spcBef>
                <a:spcPct val="20000"/>
              </a:spcBef>
              <a:defRPr/>
            </a:pPr>
            <a:endParaRPr lang="en-GB" sz="2000" dirty="0">
              <a:solidFill>
                <a:srgbClr val="23657D"/>
              </a:solidFill>
              <a:ea typeface="ＭＳ Ｐゴシック" charset="0"/>
            </a:endParaRPr>
          </a:p>
        </p:txBody>
      </p:sp>
      <p:grpSp>
        <p:nvGrpSpPr>
          <p:cNvPr id="8" name="Group 5"/>
          <p:cNvGrpSpPr>
            <a:grpSpLocks/>
          </p:cNvGrpSpPr>
          <p:nvPr/>
        </p:nvGrpSpPr>
        <p:grpSpPr bwMode="auto">
          <a:xfrm>
            <a:off x="323850" y="5876925"/>
            <a:ext cx="3600450" cy="701675"/>
            <a:chOff x="323528" y="2924945"/>
            <a:chExt cx="3600400" cy="701263"/>
          </a:xfrm>
        </p:grpSpPr>
        <p:sp>
          <p:nvSpPr>
            <p:cNvPr id="9" name="Rectangle 8"/>
            <p:cNvSpPr>
              <a:spLocks noChangeArrowheads="1"/>
            </p:cNvSpPr>
            <p:nvPr/>
          </p:nvSpPr>
          <p:spPr bwMode="auto">
            <a:xfrm>
              <a:off x="323528" y="2924945"/>
              <a:ext cx="3600400" cy="6473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nchor="ctr"/>
            <a:lstStyle/>
            <a:p>
              <a:pPr>
                <a:defRPr/>
              </a:pPr>
              <a:r>
                <a:rPr lang="en-US" sz="2000" b="1" dirty="0">
                  <a:solidFill>
                    <a:srgbClr val="23657D"/>
                  </a:solidFill>
                  <a:latin typeface="Arial Narrow"/>
                  <a:ea typeface="ＭＳ Ｐゴシック" charset="0"/>
                  <a:cs typeface="Arial Narrow"/>
                </a:rPr>
                <a:t>PROUD </a:t>
              </a:r>
              <a:r>
                <a:rPr lang="en-US" sz="2000" dirty="0">
                  <a:solidFill>
                    <a:srgbClr val="23657D"/>
                  </a:solidFill>
                  <a:latin typeface="Arial Narrow"/>
                  <a:ea typeface="ＭＳ Ｐゴシック" charset="0"/>
                  <a:cs typeface="Arial Narrow"/>
                </a:rPr>
                <a:t>TO MAKE A DIFFERENCE</a:t>
              </a:r>
              <a:endParaRPr lang="en-GB" sz="2000" dirty="0">
                <a:solidFill>
                  <a:srgbClr val="23657D"/>
                </a:solidFill>
                <a:latin typeface="Arial Narrow"/>
                <a:ea typeface="ＭＳ Ｐゴシック" charset="0"/>
                <a:cs typeface="Arial Narrow"/>
              </a:endParaRPr>
            </a:p>
          </p:txBody>
        </p:sp>
        <p:sp>
          <p:nvSpPr>
            <p:cNvPr id="10" name="Rectangle 9"/>
            <p:cNvSpPr>
              <a:spLocks noChangeArrowheads="1"/>
            </p:cNvSpPr>
            <p:nvPr/>
          </p:nvSpPr>
          <p:spPr bwMode="auto">
            <a:xfrm>
              <a:off x="323528" y="3337453"/>
              <a:ext cx="3384503" cy="2887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nchor="ctr"/>
            <a:lstStyle/>
            <a:p>
              <a:pPr>
                <a:defRPr/>
              </a:pPr>
              <a:r>
                <a:rPr lang="en-US" sz="800" dirty="0">
                  <a:solidFill>
                    <a:schemeClr val="bg2">
                      <a:lumMod val="75000"/>
                    </a:schemeClr>
                  </a:solidFill>
                  <a:latin typeface="Arial Narrow"/>
                  <a:ea typeface="ＭＳ Ｐゴシック" charset="0"/>
                  <a:cs typeface="Arial Narrow"/>
                </a:rPr>
                <a:t>SHEFFIELD TEACHING HOSPITALS NHS FOUNDATION TRUST</a:t>
              </a:r>
              <a:endParaRPr lang="en-GB" sz="800" dirty="0">
                <a:solidFill>
                  <a:schemeClr val="bg2">
                    <a:lumMod val="75000"/>
                  </a:schemeClr>
                </a:solidFill>
                <a:latin typeface="Arial Narrow"/>
                <a:ea typeface="ＭＳ Ｐゴシック" charset="0"/>
                <a:cs typeface="Arial Narrow"/>
              </a:endParaRPr>
            </a:p>
          </p:txBody>
        </p:sp>
      </p:grpSp>
      <p:sp>
        <p:nvSpPr>
          <p:cNvPr id="11" name="Rectangle 10"/>
          <p:cNvSpPr>
            <a:spLocks noChangeArrowheads="1"/>
          </p:cNvSpPr>
          <p:nvPr/>
        </p:nvSpPr>
        <p:spPr bwMode="auto">
          <a:xfrm>
            <a:off x="358775" y="1341438"/>
            <a:ext cx="7751763" cy="33829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marL="457200" indent="-457200">
              <a:buFont typeface="Arial" panose="020B0604020202020204" pitchFamily="34" charset="0"/>
              <a:buChar char="•"/>
              <a:defRPr/>
            </a:pPr>
            <a:endParaRPr lang="en-GB" sz="2600" dirty="0">
              <a:solidFill>
                <a:schemeClr val="bg1"/>
              </a:solidFill>
              <a:latin typeface="Arial" pitchFamily="34" charset="0"/>
            </a:endParaRPr>
          </a:p>
        </p:txBody>
      </p:sp>
      <p:sp>
        <p:nvSpPr>
          <p:cNvPr id="12" name="Rectangle 11"/>
          <p:cNvSpPr>
            <a:spLocks noChangeArrowheads="1"/>
          </p:cNvSpPr>
          <p:nvPr/>
        </p:nvSpPr>
        <p:spPr bwMode="auto">
          <a:xfrm>
            <a:off x="323850" y="5876925"/>
            <a:ext cx="3600450" cy="64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nchor="ctr"/>
          <a:lstStyle/>
          <a:p>
            <a:pPr>
              <a:defRPr/>
            </a:pPr>
            <a:r>
              <a:rPr lang="en-US" sz="2000" b="1" dirty="0">
                <a:solidFill>
                  <a:schemeClr val="bg1"/>
                </a:solidFill>
                <a:latin typeface="Arial Narrow"/>
                <a:ea typeface="ＭＳ Ｐゴシック" charset="0"/>
                <a:cs typeface="Arial Narrow"/>
              </a:rPr>
              <a:t>PROUD </a:t>
            </a:r>
            <a:r>
              <a:rPr lang="en-US" sz="2000" dirty="0">
                <a:solidFill>
                  <a:schemeClr val="bg1"/>
                </a:solidFill>
                <a:latin typeface="Arial Narrow"/>
                <a:ea typeface="ＭＳ Ｐゴシック" charset="0"/>
                <a:cs typeface="Arial Narrow"/>
              </a:rPr>
              <a:t>TO MAKE A DIFFERENCE</a:t>
            </a:r>
            <a:endParaRPr lang="en-GB" sz="2000" dirty="0">
              <a:solidFill>
                <a:schemeClr val="bg1"/>
              </a:solidFill>
              <a:latin typeface="Arial Narrow"/>
              <a:ea typeface="ＭＳ Ｐゴシック" charset="0"/>
              <a:cs typeface="Arial Narrow"/>
            </a:endParaRPr>
          </a:p>
        </p:txBody>
      </p:sp>
      <p:sp>
        <p:nvSpPr>
          <p:cNvPr id="13" name="Rectangle 12"/>
          <p:cNvSpPr>
            <a:spLocks noChangeArrowheads="1"/>
          </p:cNvSpPr>
          <p:nvPr/>
        </p:nvSpPr>
        <p:spPr bwMode="auto">
          <a:xfrm>
            <a:off x="323850" y="6291263"/>
            <a:ext cx="3384550" cy="2873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nchor="ctr"/>
          <a:lstStyle/>
          <a:p>
            <a:pPr>
              <a:defRPr/>
            </a:pPr>
            <a:r>
              <a:rPr lang="en-US" sz="800" dirty="0">
                <a:solidFill>
                  <a:schemeClr val="bg1"/>
                </a:solidFill>
                <a:latin typeface="Arial Narrow"/>
                <a:ea typeface="ＭＳ Ｐゴシック" charset="0"/>
                <a:cs typeface="Arial Narrow"/>
              </a:rPr>
              <a:t>SHEFFIELD TEACHING HOSPITALS NHS FOUNDATION TRUST</a:t>
            </a:r>
            <a:endParaRPr lang="en-GB" sz="800" dirty="0">
              <a:solidFill>
                <a:schemeClr val="bg1"/>
              </a:solidFill>
              <a:latin typeface="Arial Narrow"/>
              <a:ea typeface="ＭＳ Ｐゴシック" charset="0"/>
              <a:cs typeface="Arial Narrow"/>
            </a:endParaRPr>
          </a:p>
        </p:txBody>
      </p:sp>
      <p:pic>
        <p:nvPicPr>
          <p:cNvPr id="14" name="Picture 1" descr="white-icons.png"/>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156325" y="6092825"/>
            <a:ext cx="2627313" cy="481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457200" y="163512"/>
            <a:ext cx="8229600" cy="1143000"/>
          </a:xfrm>
        </p:spPr>
        <p:txBody>
          <a:bodyPr/>
          <a:lstStyle>
            <a:lvl1pPr algn="l">
              <a:defRPr sz="3600" b="1" i="0">
                <a:solidFill>
                  <a:schemeClr val="bg1"/>
                </a:solidFill>
                <a:latin typeface="Arial Narrow" panose="020B0606020202030204" pitchFamily="34" charset="0"/>
              </a:defRPr>
            </a:lvl1pPr>
          </a:lstStyle>
          <a:p>
            <a:r>
              <a:rPr lang="en-US" altLang="en-US"/>
              <a:t>Click to edit Master title style</a:t>
            </a:r>
            <a:endParaRPr lang="en-GB" dirty="0"/>
          </a:p>
        </p:txBody>
      </p:sp>
      <p:sp>
        <p:nvSpPr>
          <p:cNvPr id="3" name="Content Placeholder 2"/>
          <p:cNvSpPr>
            <a:spLocks noGrp="1"/>
          </p:cNvSpPr>
          <p:nvPr>
            <p:ph idx="1"/>
          </p:nvPr>
        </p:nvSpPr>
        <p:spPr>
          <a:xfrm>
            <a:off x="457200" y="1600200"/>
            <a:ext cx="8229600" cy="4411663"/>
          </a:xfrm>
        </p:spPr>
        <p:txBody>
          <a:bodyPr/>
          <a:lstStyle>
            <a:lvl1pPr>
              <a:defRPr sz="2400">
                <a:solidFill>
                  <a:schemeClr val="bg1"/>
                </a:solidFill>
                <a:latin typeface="Arial" panose="020B0604020202020204" pitchFamily="34" charset="0"/>
                <a:cs typeface="Arial" panose="020B0604020202020204" pitchFamily="34" charset="0"/>
              </a:defRPr>
            </a:lvl1pPr>
            <a:lvl2pPr>
              <a:defRPr sz="2400">
                <a:solidFill>
                  <a:schemeClr val="bg1"/>
                </a:solidFill>
                <a:latin typeface="Arial" panose="020B0604020202020204" pitchFamily="34" charset="0"/>
                <a:cs typeface="Arial" panose="020B0604020202020204" pitchFamily="34" charset="0"/>
              </a:defRPr>
            </a:lvl2pPr>
            <a:lvl3pPr>
              <a:defRPr sz="2400">
                <a:solidFill>
                  <a:schemeClr val="bg1"/>
                </a:solidFill>
                <a:latin typeface="Arial" panose="020B0604020202020204" pitchFamily="34" charset="0"/>
                <a:cs typeface="Arial" panose="020B0604020202020204" pitchFamily="34" charset="0"/>
              </a:defRPr>
            </a:lvl3pPr>
            <a:lvl4pPr>
              <a:defRPr sz="2400">
                <a:solidFill>
                  <a:schemeClr val="bg1"/>
                </a:solidFill>
                <a:latin typeface="Arial" panose="020B0604020202020204" pitchFamily="34" charset="0"/>
                <a:cs typeface="Arial" panose="020B0604020202020204" pitchFamily="34" charset="0"/>
              </a:defRPr>
            </a:lvl4pPr>
            <a:lvl5pPr>
              <a:defRPr sz="2400">
                <a:solidFill>
                  <a:schemeClr val="bg1"/>
                </a:solidFill>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191547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3_Title and Content">
    <p:spTree>
      <p:nvGrpSpPr>
        <p:cNvPr id="1" name=""/>
        <p:cNvGrpSpPr/>
        <p:nvPr/>
      </p:nvGrpSpPr>
      <p:grpSpPr>
        <a:xfrm>
          <a:off x="0" y="0"/>
          <a:ext cx="0" cy="0"/>
          <a:chOff x="0" y="0"/>
          <a:chExt cx="0" cy="0"/>
        </a:xfrm>
      </p:grpSpPr>
      <p:pic>
        <p:nvPicPr>
          <p:cNvPr id="4" name="Picture 7" descr="nhs strategy refresh-2.jpg"/>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084888" y="6011863"/>
            <a:ext cx="2790825" cy="512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Rectangle 2"/>
          <p:cNvSpPr>
            <a:spLocks noChangeArrowheads="1"/>
          </p:cNvSpPr>
          <p:nvPr/>
        </p:nvSpPr>
        <p:spPr bwMode="auto">
          <a:xfrm>
            <a:off x="0" y="0"/>
            <a:ext cx="9144000" cy="6858000"/>
          </a:xfrm>
          <a:prstGeom prst="rect">
            <a:avLst/>
          </a:prstGeom>
          <a:solidFill>
            <a:srgbClr val="590E4F"/>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spcBef>
                <a:spcPct val="20000"/>
              </a:spcBef>
              <a:buChar char="•"/>
              <a:defRPr sz="3200">
                <a:solidFill>
                  <a:schemeClr val="tx1"/>
                </a:solidFill>
                <a:latin typeface="Arial" charset="0"/>
                <a:ea typeface="ＭＳ Ｐゴシック" pitchFamily="34" charset="-128"/>
              </a:defRPr>
            </a:lvl1pPr>
            <a:lvl2pPr marL="742950" indent="-285750" eaLnBrk="0" hangingPunct="0">
              <a:spcBef>
                <a:spcPct val="20000"/>
              </a:spcBef>
              <a:buChar char="–"/>
              <a:defRPr sz="2800">
                <a:solidFill>
                  <a:schemeClr val="tx1"/>
                </a:solidFill>
                <a:latin typeface="Arial" charset="0"/>
                <a:ea typeface="ＭＳ Ｐゴシック" pitchFamily="34" charset="-128"/>
              </a:defRPr>
            </a:lvl2pPr>
            <a:lvl3pPr marL="1143000" indent="-228600" eaLnBrk="0" hangingPunct="0">
              <a:spcBef>
                <a:spcPct val="20000"/>
              </a:spcBef>
              <a:buChar char="•"/>
              <a:defRPr sz="2400">
                <a:solidFill>
                  <a:schemeClr val="tx1"/>
                </a:solidFill>
                <a:latin typeface="Arial" charset="0"/>
                <a:ea typeface="ＭＳ Ｐゴシック" pitchFamily="34" charset="-128"/>
              </a:defRPr>
            </a:lvl3pPr>
            <a:lvl4pPr marL="1600200" indent="-228600" eaLnBrk="0" hangingPunct="0">
              <a:spcBef>
                <a:spcPct val="20000"/>
              </a:spcBef>
              <a:buChar char="–"/>
              <a:defRPr sz="2000">
                <a:solidFill>
                  <a:schemeClr val="tx1"/>
                </a:solidFill>
                <a:latin typeface="Arial" charset="0"/>
                <a:ea typeface="ＭＳ Ｐゴシック" pitchFamily="34" charset="-128"/>
              </a:defRPr>
            </a:lvl4pPr>
            <a:lvl5pPr marL="2057400" indent="-228600" eaLnBrk="0" hangingPunct="0">
              <a:spcBef>
                <a:spcPct val="20000"/>
              </a:spcBef>
              <a:buChar char="»"/>
              <a:defRPr sz="2000">
                <a:solidFill>
                  <a:schemeClr val="tx1"/>
                </a:solidFill>
                <a:latin typeface="Arial" charset="0"/>
                <a:ea typeface="ＭＳ Ｐゴシック" pitchFamily="34" charset="-128"/>
              </a:defRPr>
            </a:lvl5pPr>
            <a:lvl6pPr marL="25146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6pPr>
            <a:lvl7pPr marL="29718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7pPr>
            <a:lvl8pPr marL="34290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8pPr>
            <a:lvl9pPr marL="38862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9pPr>
          </a:lstStyle>
          <a:p>
            <a:pPr eaLnBrk="1" hangingPunct="1">
              <a:spcBef>
                <a:spcPct val="0"/>
              </a:spcBef>
              <a:buFontTx/>
              <a:buNone/>
              <a:defRPr/>
            </a:pPr>
            <a:endParaRPr lang="en-US" altLang="en-US" sz="2400">
              <a:solidFill>
                <a:srgbClr val="000000"/>
              </a:solidFill>
            </a:endParaRPr>
          </a:p>
        </p:txBody>
      </p:sp>
      <p:sp>
        <p:nvSpPr>
          <p:cNvPr id="6" name="Rectangle 12"/>
          <p:cNvSpPr>
            <a:spLocks noChangeArrowheads="1"/>
          </p:cNvSpPr>
          <p:nvPr/>
        </p:nvSpPr>
        <p:spPr bwMode="auto">
          <a:xfrm>
            <a:off x="323850" y="0"/>
            <a:ext cx="7772400" cy="1470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nchor="ctr"/>
          <a:lstStyle/>
          <a:p>
            <a:pPr>
              <a:defRPr/>
            </a:pPr>
            <a:endParaRPr lang="en-GB" sz="3800" b="1" dirty="0">
              <a:solidFill>
                <a:srgbClr val="23657D"/>
              </a:solidFill>
              <a:latin typeface="Arial Narrow"/>
              <a:ea typeface="ＭＳ Ｐゴシック" charset="0"/>
              <a:cs typeface="Arial Narrow"/>
            </a:endParaRPr>
          </a:p>
        </p:txBody>
      </p:sp>
      <p:sp>
        <p:nvSpPr>
          <p:cNvPr id="7" name="Rectangle 13"/>
          <p:cNvSpPr>
            <a:spLocks noChangeArrowheads="1"/>
          </p:cNvSpPr>
          <p:nvPr/>
        </p:nvSpPr>
        <p:spPr bwMode="auto">
          <a:xfrm>
            <a:off x="395288" y="981075"/>
            <a:ext cx="6400800" cy="175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marL="342900" indent="-342900">
              <a:spcBef>
                <a:spcPct val="20000"/>
              </a:spcBef>
              <a:defRPr/>
            </a:pPr>
            <a:endParaRPr lang="en-GB" sz="2000" dirty="0">
              <a:solidFill>
                <a:srgbClr val="23657D"/>
              </a:solidFill>
              <a:ea typeface="ＭＳ Ｐゴシック" charset="0"/>
            </a:endParaRPr>
          </a:p>
        </p:txBody>
      </p:sp>
      <p:grpSp>
        <p:nvGrpSpPr>
          <p:cNvPr id="8" name="Group 5"/>
          <p:cNvGrpSpPr>
            <a:grpSpLocks/>
          </p:cNvGrpSpPr>
          <p:nvPr/>
        </p:nvGrpSpPr>
        <p:grpSpPr bwMode="auto">
          <a:xfrm>
            <a:off x="323850" y="5876925"/>
            <a:ext cx="3600450" cy="701675"/>
            <a:chOff x="323528" y="2924945"/>
            <a:chExt cx="3600400" cy="701263"/>
          </a:xfrm>
        </p:grpSpPr>
        <p:sp>
          <p:nvSpPr>
            <p:cNvPr id="9" name="Rectangle 8"/>
            <p:cNvSpPr>
              <a:spLocks noChangeArrowheads="1"/>
            </p:cNvSpPr>
            <p:nvPr/>
          </p:nvSpPr>
          <p:spPr bwMode="auto">
            <a:xfrm>
              <a:off x="323528" y="2924945"/>
              <a:ext cx="3600400" cy="6473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nchor="ctr"/>
            <a:lstStyle/>
            <a:p>
              <a:pPr>
                <a:defRPr/>
              </a:pPr>
              <a:r>
                <a:rPr lang="en-US" sz="2000" b="1" dirty="0">
                  <a:solidFill>
                    <a:srgbClr val="23657D"/>
                  </a:solidFill>
                  <a:latin typeface="Arial Narrow"/>
                  <a:ea typeface="ＭＳ Ｐゴシック" charset="0"/>
                  <a:cs typeface="Arial Narrow"/>
                </a:rPr>
                <a:t>PROUD </a:t>
              </a:r>
              <a:r>
                <a:rPr lang="en-US" sz="2000" dirty="0">
                  <a:solidFill>
                    <a:srgbClr val="23657D"/>
                  </a:solidFill>
                  <a:latin typeface="Arial Narrow"/>
                  <a:ea typeface="ＭＳ Ｐゴシック" charset="0"/>
                  <a:cs typeface="Arial Narrow"/>
                </a:rPr>
                <a:t>TO MAKE A DIFFERENCE</a:t>
              </a:r>
              <a:endParaRPr lang="en-GB" sz="2000" dirty="0">
                <a:solidFill>
                  <a:srgbClr val="23657D"/>
                </a:solidFill>
                <a:latin typeface="Arial Narrow"/>
                <a:ea typeface="ＭＳ Ｐゴシック" charset="0"/>
                <a:cs typeface="Arial Narrow"/>
              </a:endParaRPr>
            </a:p>
          </p:txBody>
        </p:sp>
        <p:sp>
          <p:nvSpPr>
            <p:cNvPr id="10" name="Rectangle 9"/>
            <p:cNvSpPr>
              <a:spLocks noChangeArrowheads="1"/>
            </p:cNvSpPr>
            <p:nvPr/>
          </p:nvSpPr>
          <p:spPr bwMode="auto">
            <a:xfrm>
              <a:off x="323528" y="3337453"/>
              <a:ext cx="3384503" cy="2887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nchor="ctr"/>
            <a:lstStyle/>
            <a:p>
              <a:pPr>
                <a:defRPr/>
              </a:pPr>
              <a:r>
                <a:rPr lang="en-US" sz="800" dirty="0">
                  <a:solidFill>
                    <a:schemeClr val="bg2">
                      <a:lumMod val="75000"/>
                    </a:schemeClr>
                  </a:solidFill>
                  <a:latin typeface="Arial Narrow"/>
                  <a:ea typeface="ＭＳ Ｐゴシック" charset="0"/>
                  <a:cs typeface="Arial Narrow"/>
                </a:rPr>
                <a:t>SHEFFIELD TEACHING HOSPITALS NHS FOUNDATION TRUST</a:t>
              </a:r>
              <a:endParaRPr lang="en-GB" sz="800" dirty="0">
                <a:solidFill>
                  <a:schemeClr val="bg2">
                    <a:lumMod val="75000"/>
                  </a:schemeClr>
                </a:solidFill>
                <a:latin typeface="Arial Narrow"/>
                <a:ea typeface="ＭＳ Ｐゴシック" charset="0"/>
                <a:cs typeface="Arial Narrow"/>
              </a:endParaRPr>
            </a:p>
          </p:txBody>
        </p:sp>
      </p:grpSp>
      <p:sp>
        <p:nvSpPr>
          <p:cNvPr id="11" name="Rectangle 10"/>
          <p:cNvSpPr>
            <a:spLocks noChangeArrowheads="1"/>
          </p:cNvSpPr>
          <p:nvPr/>
        </p:nvSpPr>
        <p:spPr bwMode="auto">
          <a:xfrm>
            <a:off x="358775" y="1341438"/>
            <a:ext cx="7751763" cy="33829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marL="457200" indent="-457200">
              <a:buFont typeface="Arial" panose="020B0604020202020204" pitchFamily="34" charset="0"/>
              <a:buChar char="•"/>
              <a:defRPr/>
            </a:pPr>
            <a:endParaRPr lang="en-GB" sz="2600" dirty="0">
              <a:solidFill>
                <a:schemeClr val="bg1"/>
              </a:solidFill>
              <a:latin typeface="Arial" pitchFamily="34" charset="0"/>
            </a:endParaRPr>
          </a:p>
        </p:txBody>
      </p:sp>
      <p:sp>
        <p:nvSpPr>
          <p:cNvPr id="12" name="Rectangle 11"/>
          <p:cNvSpPr>
            <a:spLocks noChangeArrowheads="1"/>
          </p:cNvSpPr>
          <p:nvPr/>
        </p:nvSpPr>
        <p:spPr bwMode="auto">
          <a:xfrm>
            <a:off x="323850" y="5876925"/>
            <a:ext cx="3600450" cy="64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nchor="ctr"/>
          <a:lstStyle/>
          <a:p>
            <a:pPr>
              <a:defRPr/>
            </a:pPr>
            <a:r>
              <a:rPr lang="en-US" sz="2000" b="1" dirty="0">
                <a:solidFill>
                  <a:schemeClr val="bg1"/>
                </a:solidFill>
                <a:latin typeface="Arial Narrow"/>
                <a:ea typeface="ＭＳ Ｐゴシック" charset="0"/>
                <a:cs typeface="Arial Narrow"/>
              </a:rPr>
              <a:t>PROUD </a:t>
            </a:r>
            <a:r>
              <a:rPr lang="en-US" sz="2000" dirty="0">
                <a:solidFill>
                  <a:schemeClr val="bg1"/>
                </a:solidFill>
                <a:latin typeface="Arial Narrow"/>
                <a:ea typeface="ＭＳ Ｐゴシック" charset="0"/>
                <a:cs typeface="Arial Narrow"/>
              </a:rPr>
              <a:t>TO MAKE A DIFFERENCE</a:t>
            </a:r>
            <a:endParaRPr lang="en-GB" sz="2000" dirty="0">
              <a:solidFill>
                <a:schemeClr val="bg1"/>
              </a:solidFill>
              <a:latin typeface="Arial Narrow"/>
              <a:ea typeface="ＭＳ Ｐゴシック" charset="0"/>
              <a:cs typeface="Arial Narrow"/>
            </a:endParaRPr>
          </a:p>
        </p:txBody>
      </p:sp>
      <p:sp>
        <p:nvSpPr>
          <p:cNvPr id="13" name="Rectangle 12"/>
          <p:cNvSpPr>
            <a:spLocks noChangeArrowheads="1"/>
          </p:cNvSpPr>
          <p:nvPr/>
        </p:nvSpPr>
        <p:spPr bwMode="auto">
          <a:xfrm>
            <a:off x="323850" y="6291263"/>
            <a:ext cx="3384550" cy="2873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nchor="ctr"/>
          <a:lstStyle/>
          <a:p>
            <a:pPr>
              <a:defRPr/>
            </a:pPr>
            <a:r>
              <a:rPr lang="en-US" sz="800" dirty="0">
                <a:solidFill>
                  <a:schemeClr val="bg1"/>
                </a:solidFill>
                <a:latin typeface="Arial Narrow"/>
                <a:ea typeface="ＭＳ Ｐゴシック" charset="0"/>
                <a:cs typeface="Arial Narrow"/>
              </a:rPr>
              <a:t>SHEFFIELD TEACHING HOSPITALS NHS FOUNDATION TRUST</a:t>
            </a:r>
            <a:endParaRPr lang="en-GB" sz="800" dirty="0">
              <a:solidFill>
                <a:schemeClr val="bg1"/>
              </a:solidFill>
              <a:latin typeface="Arial Narrow"/>
              <a:ea typeface="ＭＳ Ｐゴシック" charset="0"/>
              <a:cs typeface="Arial Narrow"/>
            </a:endParaRPr>
          </a:p>
        </p:txBody>
      </p:sp>
      <p:pic>
        <p:nvPicPr>
          <p:cNvPr id="14" name="Picture 1" descr="white-icons.png"/>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156325" y="6092825"/>
            <a:ext cx="2627313" cy="481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457200" y="163512"/>
            <a:ext cx="8229600" cy="1143000"/>
          </a:xfrm>
        </p:spPr>
        <p:txBody>
          <a:bodyPr/>
          <a:lstStyle>
            <a:lvl1pPr algn="l">
              <a:defRPr sz="3600" b="1" i="0">
                <a:solidFill>
                  <a:schemeClr val="bg1"/>
                </a:solidFill>
                <a:latin typeface="Arial Narrow" panose="020B0606020202030204" pitchFamily="34" charset="0"/>
              </a:defRPr>
            </a:lvl1pPr>
          </a:lstStyle>
          <a:p>
            <a:r>
              <a:rPr lang="en-US" altLang="en-US"/>
              <a:t>Click to edit Master title style</a:t>
            </a:r>
            <a:endParaRPr lang="en-GB" dirty="0"/>
          </a:p>
        </p:txBody>
      </p:sp>
      <p:sp>
        <p:nvSpPr>
          <p:cNvPr id="3" name="Content Placeholder 2"/>
          <p:cNvSpPr>
            <a:spLocks noGrp="1"/>
          </p:cNvSpPr>
          <p:nvPr>
            <p:ph idx="1"/>
          </p:nvPr>
        </p:nvSpPr>
        <p:spPr>
          <a:xfrm>
            <a:off x="457200" y="1600200"/>
            <a:ext cx="8229600" cy="4411663"/>
          </a:xfrm>
        </p:spPr>
        <p:txBody>
          <a:bodyPr/>
          <a:lstStyle>
            <a:lvl1pPr>
              <a:defRPr sz="2400">
                <a:solidFill>
                  <a:schemeClr val="bg1"/>
                </a:solidFill>
                <a:latin typeface="Arial" panose="020B0604020202020204" pitchFamily="34" charset="0"/>
                <a:cs typeface="Arial" panose="020B0604020202020204" pitchFamily="34" charset="0"/>
              </a:defRPr>
            </a:lvl1pPr>
            <a:lvl2pPr>
              <a:defRPr sz="2400">
                <a:solidFill>
                  <a:schemeClr val="bg1"/>
                </a:solidFill>
                <a:latin typeface="Arial" panose="020B0604020202020204" pitchFamily="34" charset="0"/>
                <a:cs typeface="Arial" panose="020B0604020202020204" pitchFamily="34" charset="0"/>
              </a:defRPr>
            </a:lvl2pPr>
            <a:lvl3pPr>
              <a:defRPr sz="2400">
                <a:solidFill>
                  <a:schemeClr val="bg1"/>
                </a:solidFill>
                <a:latin typeface="Arial" panose="020B0604020202020204" pitchFamily="34" charset="0"/>
                <a:cs typeface="Arial" panose="020B0604020202020204" pitchFamily="34" charset="0"/>
              </a:defRPr>
            </a:lvl3pPr>
            <a:lvl4pPr>
              <a:defRPr sz="2400">
                <a:solidFill>
                  <a:schemeClr val="bg1"/>
                </a:solidFill>
                <a:latin typeface="Arial" panose="020B0604020202020204" pitchFamily="34" charset="0"/>
                <a:cs typeface="Arial" panose="020B0604020202020204" pitchFamily="34" charset="0"/>
              </a:defRPr>
            </a:lvl4pPr>
            <a:lvl5pPr>
              <a:defRPr sz="2400">
                <a:solidFill>
                  <a:schemeClr val="bg1"/>
                </a:solidFill>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6390775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4_Title and Content">
    <p:spTree>
      <p:nvGrpSpPr>
        <p:cNvPr id="1" name=""/>
        <p:cNvGrpSpPr/>
        <p:nvPr/>
      </p:nvGrpSpPr>
      <p:grpSpPr>
        <a:xfrm>
          <a:off x="0" y="0"/>
          <a:ext cx="0" cy="0"/>
          <a:chOff x="0" y="0"/>
          <a:chExt cx="0" cy="0"/>
        </a:xfrm>
      </p:grpSpPr>
      <p:pic>
        <p:nvPicPr>
          <p:cNvPr id="4" name="Picture 7" descr="nhs strategy refresh-2.jpg"/>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084888" y="6011863"/>
            <a:ext cx="2790825" cy="512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Rectangle 2"/>
          <p:cNvSpPr>
            <a:spLocks noChangeArrowheads="1"/>
          </p:cNvSpPr>
          <p:nvPr/>
        </p:nvSpPr>
        <p:spPr bwMode="auto">
          <a:xfrm>
            <a:off x="0" y="0"/>
            <a:ext cx="9144000" cy="6858000"/>
          </a:xfrm>
          <a:prstGeom prst="rect">
            <a:avLst/>
          </a:prstGeom>
          <a:solidFill>
            <a:srgbClr val="A30B42"/>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spcBef>
                <a:spcPct val="20000"/>
              </a:spcBef>
              <a:buChar char="•"/>
              <a:defRPr sz="3200">
                <a:solidFill>
                  <a:schemeClr val="tx1"/>
                </a:solidFill>
                <a:latin typeface="Arial" charset="0"/>
                <a:ea typeface="ＭＳ Ｐゴシック" pitchFamily="34" charset="-128"/>
              </a:defRPr>
            </a:lvl1pPr>
            <a:lvl2pPr marL="742950" indent="-285750" eaLnBrk="0" hangingPunct="0">
              <a:spcBef>
                <a:spcPct val="20000"/>
              </a:spcBef>
              <a:buChar char="–"/>
              <a:defRPr sz="2800">
                <a:solidFill>
                  <a:schemeClr val="tx1"/>
                </a:solidFill>
                <a:latin typeface="Arial" charset="0"/>
                <a:ea typeface="ＭＳ Ｐゴシック" pitchFamily="34" charset="-128"/>
              </a:defRPr>
            </a:lvl2pPr>
            <a:lvl3pPr marL="1143000" indent="-228600" eaLnBrk="0" hangingPunct="0">
              <a:spcBef>
                <a:spcPct val="20000"/>
              </a:spcBef>
              <a:buChar char="•"/>
              <a:defRPr sz="2400">
                <a:solidFill>
                  <a:schemeClr val="tx1"/>
                </a:solidFill>
                <a:latin typeface="Arial" charset="0"/>
                <a:ea typeface="ＭＳ Ｐゴシック" pitchFamily="34" charset="-128"/>
              </a:defRPr>
            </a:lvl3pPr>
            <a:lvl4pPr marL="1600200" indent="-228600" eaLnBrk="0" hangingPunct="0">
              <a:spcBef>
                <a:spcPct val="20000"/>
              </a:spcBef>
              <a:buChar char="–"/>
              <a:defRPr sz="2000">
                <a:solidFill>
                  <a:schemeClr val="tx1"/>
                </a:solidFill>
                <a:latin typeface="Arial" charset="0"/>
                <a:ea typeface="ＭＳ Ｐゴシック" pitchFamily="34" charset="-128"/>
              </a:defRPr>
            </a:lvl4pPr>
            <a:lvl5pPr marL="2057400" indent="-228600" eaLnBrk="0" hangingPunct="0">
              <a:spcBef>
                <a:spcPct val="20000"/>
              </a:spcBef>
              <a:buChar char="»"/>
              <a:defRPr sz="2000">
                <a:solidFill>
                  <a:schemeClr val="tx1"/>
                </a:solidFill>
                <a:latin typeface="Arial" charset="0"/>
                <a:ea typeface="ＭＳ Ｐゴシック" pitchFamily="34" charset="-128"/>
              </a:defRPr>
            </a:lvl5pPr>
            <a:lvl6pPr marL="25146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6pPr>
            <a:lvl7pPr marL="29718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7pPr>
            <a:lvl8pPr marL="34290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8pPr>
            <a:lvl9pPr marL="38862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9pPr>
          </a:lstStyle>
          <a:p>
            <a:pPr eaLnBrk="1" hangingPunct="1">
              <a:spcBef>
                <a:spcPct val="0"/>
              </a:spcBef>
              <a:buFontTx/>
              <a:buNone/>
              <a:defRPr/>
            </a:pPr>
            <a:endParaRPr lang="en-US" altLang="en-US" sz="2400">
              <a:solidFill>
                <a:srgbClr val="000000"/>
              </a:solidFill>
            </a:endParaRPr>
          </a:p>
        </p:txBody>
      </p:sp>
      <p:sp>
        <p:nvSpPr>
          <p:cNvPr id="6" name="Rectangle 12"/>
          <p:cNvSpPr>
            <a:spLocks noChangeArrowheads="1"/>
          </p:cNvSpPr>
          <p:nvPr/>
        </p:nvSpPr>
        <p:spPr bwMode="auto">
          <a:xfrm>
            <a:off x="323850" y="0"/>
            <a:ext cx="7772400" cy="1470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nchor="ctr"/>
          <a:lstStyle/>
          <a:p>
            <a:pPr>
              <a:defRPr/>
            </a:pPr>
            <a:endParaRPr lang="en-GB" sz="3800" b="1" dirty="0">
              <a:solidFill>
                <a:srgbClr val="23657D"/>
              </a:solidFill>
              <a:latin typeface="Arial Narrow"/>
              <a:ea typeface="ＭＳ Ｐゴシック" charset="0"/>
              <a:cs typeface="Arial Narrow"/>
            </a:endParaRPr>
          </a:p>
        </p:txBody>
      </p:sp>
      <p:sp>
        <p:nvSpPr>
          <p:cNvPr id="7" name="Rectangle 13"/>
          <p:cNvSpPr>
            <a:spLocks noChangeArrowheads="1"/>
          </p:cNvSpPr>
          <p:nvPr/>
        </p:nvSpPr>
        <p:spPr bwMode="auto">
          <a:xfrm>
            <a:off x="395288" y="981075"/>
            <a:ext cx="6400800" cy="175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marL="342900" indent="-342900">
              <a:spcBef>
                <a:spcPct val="20000"/>
              </a:spcBef>
              <a:defRPr/>
            </a:pPr>
            <a:endParaRPr lang="en-GB" sz="2000" dirty="0">
              <a:solidFill>
                <a:srgbClr val="23657D"/>
              </a:solidFill>
              <a:ea typeface="ＭＳ Ｐゴシック" charset="0"/>
            </a:endParaRPr>
          </a:p>
        </p:txBody>
      </p:sp>
      <p:grpSp>
        <p:nvGrpSpPr>
          <p:cNvPr id="8" name="Group 5"/>
          <p:cNvGrpSpPr>
            <a:grpSpLocks/>
          </p:cNvGrpSpPr>
          <p:nvPr/>
        </p:nvGrpSpPr>
        <p:grpSpPr bwMode="auto">
          <a:xfrm>
            <a:off x="323850" y="5876925"/>
            <a:ext cx="3600450" cy="701675"/>
            <a:chOff x="323528" y="2924945"/>
            <a:chExt cx="3600400" cy="701263"/>
          </a:xfrm>
        </p:grpSpPr>
        <p:sp>
          <p:nvSpPr>
            <p:cNvPr id="9" name="Rectangle 8"/>
            <p:cNvSpPr>
              <a:spLocks noChangeArrowheads="1"/>
            </p:cNvSpPr>
            <p:nvPr/>
          </p:nvSpPr>
          <p:spPr bwMode="auto">
            <a:xfrm>
              <a:off x="323528" y="2924945"/>
              <a:ext cx="3600400" cy="6473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nchor="ctr"/>
            <a:lstStyle/>
            <a:p>
              <a:pPr>
                <a:defRPr/>
              </a:pPr>
              <a:r>
                <a:rPr lang="en-US" sz="2000" b="1" dirty="0">
                  <a:solidFill>
                    <a:srgbClr val="23657D"/>
                  </a:solidFill>
                  <a:latin typeface="Arial Narrow"/>
                  <a:ea typeface="ＭＳ Ｐゴシック" charset="0"/>
                  <a:cs typeface="Arial Narrow"/>
                </a:rPr>
                <a:t>PROUD </a:t>
              </a:r>
              <a:r>
                <a:rPr lang="en-US" sz="2000" dirty="0">
                  <a:solidFill>
                    <a:srgbClr val="23657D"/>
                  </a:solidFill>
                  <a:latin typeface="Arial Narrow"/>
                  <a:ea typeface="ＭＳ Ｐゴシック" charset="0"/>
                  <a:cs typeface="Arial Narrow"/>
                </a:rPr>
                <a:t>TO MAKE A DIFFERENCE</a:t>
              </a:r>
              <a:endParaRPr lang="en-GB" sz="2000" dirty="0">
                <a:solidFill>
                  <a:srgbClr val="23657D"/>
                </a:solidFill>
                <a:latin typeface="Arial Narrow"/>
                <a:ea typeface="ＭＳ Ｐゴシック" charset="0"/>
                <a:cs typeface="Arial Narrow"/>
              </a:endParaRPr>
            </a:p>
          </p:txBody>
        </p:sp>
        <p:sp>
          <p:nvSpPr>
            <p:cNvPr id="10" name="Rectangle 9"/>
            <p:cNvSpPr>
              <a:spLocks noChangeArrowheads="1"/>
            </p:cNvSpPr>
            <p:nvPr/>
          </p:nvSpPr>
          <p:spPr bwMode="auto">
            <a:xfrm>
              <a:off x="323528" y="3337453"/>
              <a:ext cx="3384503" cy="2887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nchor="ctr"/>
            <a:lstStyle/>
            <a:p>
              <a:pPr>
                <a:defRPr/>
              </a:pPr>
              <a:r>
                <a:rPr lang="en-US" sz="800" dirty="0">
                  <a:solidFill>
                    <a:schemeClr val="bg2">
                      <a:lumMod val="75000"/>
                    </a:schemeClr>
                  </a:solidFill>
                  <a:latin typeface="Arial Narrow"/>
                  <a:ea typeface="ＭＳ Ｐゴシック" charset="0"/>
                  <a:cs typeface="Arial Narrow"/>
                </a:rPr>
                <a:t>SHEFFIELD TEACHING HOSPITALS NHS FOUNDATION TRUST</a:t>
              </a:r>
              <a:endParaRPr lang="en-GB" sz="800" dirty="0">
                <a:solidFill>
                  <a:schemeClr val="bg2">
                    <a:lumMod val="75000"/>
                  </a:schemeClr>
                </a:solidFill>
                <a:latin typeface="Arial Narrow"/>
                <a:ea typeface="ＭＳ Ｐゴシック" charset="0"/>
                <a:cs typeface="Arial Narrow"/>
              </a:endParaRPr>
            </a:p>
          </p:txBody>
        </p:sp>
      </p:grpSp>
      <p:sp>
        <p:nvSpPr>
          <p:cNvPr id="11" name="Rectangle 10"/>
          <p:cNvSpPr>
            <a:spLocks noChangeArrowheads="1"/>
          </p:cNvSpPr>
          <p:nvPr/>
        </p:nvSpPr>
        <p:spPr bwMode="auto">
          <a:xfrm>
            <a:off x="358775" y="1341438"/>
            <a:ext cx="7751763" cy="33829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marL="457200" indent="-457200">
              <a:buFont typeface="Arial" panose="020B0604020202020204" pitchFamily="34" charset="0"/>
              <a:buChar char="•"/>
              <a:defRPr/>
            </a:pPr>
            <a:endParaRPr lang="en-GB" sz="2600" dirty="0">
              <a:solidFill>
                <a:schemeClr val="bg1"/>
              </a:solidFill>
              <a:latin typeface="Arial" pitchFamily="34" charset="0"/>
            </a:endParaRPr>
          </a:p>
        </p:txBody>
      </p:sp>
      <p:sp>
        <p:nvSpPr>
          <p:cNvPr id="12" name="Rectangle 11"/>
          <p:cNvSpPr>
            <a:spLocks noChangeArrowheads="1"/>
          </p:cNvSpPr>
          <p:nvPr/>
        </p:nvSpPr>
        <p:spPr bwMode="auto">
          <a:xfrm>
            <a:off x="323850" y="5876925"/>
            <a:ext cx="3600450" cy="64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nchor="ctr"/>
          <a:lstStyle/>
          <a:p>
            <a:pPr>
              <a:defRPr/>
            </a:pPr>
            <a:r>
              <a:rPr lang="en-US" sz="2000" b="1" dirty="0">
                <a:solidFill>
                  <a:schemeClr val="bg1"/>
                </a:solidFill>
                <a:latin typeface="Arial Narrow"/>
                <a:ea typeface="ＭＳ Ｐゴシック" charset="0"/>
                <a:cs typeface="Arial Narrow"/>
              </a:rPr>
              <a:t>PROUD </a:t>
            </a:r>
            <a:r>
              <a:rPr lang="en-US" sz="2000" dirty="0">
                <a:solidFill>
                  <a:schemeClr val="bg1"/>
                </a:solidFill>
                <a:latin typeface="Arial Narrow"/>
                <a:ea typeface="ＭＳ Ｐゴシック" charset="0"/>
                <a:cs typeface="Arial Narrow"/>
              </a:rPr>
              <a:t>TO MAKE A DIFFERENCE</a:t>
            </a:r>
            <a:endParaRPr lang="en-GB" sz="2000" dirty="0">
              <a:solidFill>
                <a:schemeClr val="bg1"/>
              </a:solidFill>
              <a:latin typeface="Arial Narrow"/>
              <a:ea typeface="ＭＳ Ｐゴシック" charset="0"/>
              <a:cs typeface="Arial Narrow"/>
            </a:endParaRPr>
          </a:p>
        </p:txBody>
      </p:sp>
      <p:sp>
        <p:nvSpPr>
          <p:cNvPr id="13" name="Rectangle 12"/>
          <p:cNvSpPr>
            <a:spLocks noChangeArrowheads="1"/>
          </p:cNvSpPr>
          <p:nvPr/>
        </p:nvSpPr>
        <p:spPr bwMode="auto">
          <a:xfrm>
            <a:off x="323850" y="6291263"/>
            <a:ext cx="3384550" cy="2873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nchor="ctr"/>
          <a:lstStyle/>
          <a:p>
            <a:pPr>
              <a:defRPr/>
            </a:pPr>
            <a:r>
              <a:rPr lang="en-US" sz="800" dirty="0">
                <a:solidFill>
                  <a:schemeClr val="bg1"/>
                </a:solidFill>
                <a:latin typeface="Arial Narrow"/>
                <a:ea typeface="ＭＳ Ｐゴシック" charset="0"/>
                <a:cs typeface="Arial Narrow"/>
              </a:rPr>
              <a:t>SHEFFIELD TEACHING HOSPITALS NHS FOUNDATION TRUST</a:t>
            </a:r>
            <a:endParaRPr lang="en-GB" sz="800" dirty="0">
              <a:solidFill>
                <a:schemeClr val="bg1"/>
              </a:solidFill>
              <a:latin typeface="Arial Narrow"/>
              <a:ea typeface="ＭＳ Ｐゴシック" charset="0"/>
              <a:cs typeface="Arial Narrow"/>
            </a:endParaRPr>
          </a:p>
        </p:txBody>
      </p:sp>
      <p:pic>
        <p:nvPicPr>
          <p:cNvPr id="14" name="Picture 1" descr="white-icons.png"/>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156325" y="6092825"/>
            <a:ext cx="2627313" cy="481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457200" y="163512"/>
            <a:ext cx="8229600" cy="1143000"/>
          </a:xfrm>
        </p:spPr>
        <p:txBody>
          <a:bodyPr/>
          <a:lstStyle>
            <a:lvl1pPr algn="l">
              <a:defRPr sz="3600" b="1" i="0">
                <a:solidFill>
                  <a:schemeClr val="bg1"/>
                </a:solidFill>
                <a:latin typeface="Arial Narrow" panose="020B0606020202030204" pitchFamily="34" charset="0"/>
              </a:defRPr>
            </a:lvl1pPr>
          </a:lstStyle>
          <a:p>
            <a:r>
              <a:rPr lang="en-US" altLang="en-US"/>
              <a:t>Click to edit Master title style</a:t>
            </a:r>
            <a:endParaRPr lang="en-GB" dirty="0"/>
          </a:p>
        </p:txBody>
      </p:sp>
      <p:sp>
        <p:nvSpPr>
          <p:cNvPr id="3" name="Content Placeholder 2"/>
          <p:cNvSpPr>
            <a:spLocks noGrp="1"/>
          </p:cNvSpPr>
          <p:nvPr>
            <p:ph idx="1"/>
          </p:nvPr>
        </p:nvSpPr>
        <p:spPr>
          <a:xfrm>
            <a:off x="457200" y="1600200"/>
            <a:ext cx="8229600" cy="4411663"/>
          </a:xfrm>
        </p:spPr>
        <p:txBody>
          <a:bodyPr/>
          <a:lstStyle>
            <a:lvl1pPr>
              <a:defRPr sz="2400">
                <a:solidFill>
                  <a:schemeClr val="bg1"/>
                </a:solidFill>
                <a:latin typeface="Arial" panose="020B0604020202020204" pitchFamily="34" charset="0"/>
                <a:cs typeface="Arial" panose="020B0604020202020204" pitchFamily="34" charset="0"/>
              </a:defRPr>
            </a:lvl1pPr>
            <a:lvl2pPr>
              <a:defRPr sz="2400">
                <a:solidFill>
                  <a:schemeClr val="bg1"/>
                </a:solidFill>
                <a:latin typeface="Arial" panose="020B0604020202020204" pitchFamily="34" charset="0"/>
                <a:cs typeface="Arial" panose="020B0604020202020204" pitchFamily="34" charset="0"/>
              </a:defRPr>
            </a:lvl2pPr>
            <a:lvl3pPr>
              <a:defRPr sz="2400">
                <a:solidFill>
                  <a:schemeClr val="bg1"/>
                </a:solidFill>
                <a:latin typeface="Arial" panose="020B0604020202020204" pitchFamily="34" charset="0"/>
                <a:cs typeface="Arial" panose="020B0604020202020204" pitchFamily="34" charset="0"/>
              </a:defRPr>
            </a:lvl3pPr>
            <a:lvl4pPr>
              <a:defRPr sz="2400">
                <a:solidFill>
                  <a:schemeClr val="bg1"/>
                </a:solidFill>
                <a:latin typeface="Arial" panose="020B0604020202020204" pitchFamily="34" charset="0"/>
                <a:cs typeface="Arial" panose="020B0604020202020204" pitchFamily="34" charset="0"/>
              </a:defRPr>
            </a:lvl4pPr>
            <a:lvl5pPr>
              <a:defRPr sz="2400">
                <a:solidFill>
                  <a:schemeClr val="bg1"/>
                </a:solidFill>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5128344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6CABBEC-3147-4CCB-A45B-F80FB21B02B1}" type="datetimeFigureOut">
              <a:rPr lang="en-GB" smtClean="0"/>
              <a:t>16/04/2024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3C81F4F-0EF6-4CAA-8FF9-1903449C8EA0}" type="slidenum">
              <a:rPr lang="en-GB" smtClean="0"/>
              <a:t>‹#›</a:t>
            </a:fld>
            <a:endParaRPr lang="en-GB"/>
          </a:p>
        </p:txBody>
      </p:sp>
    </p:spTree>
    <p:extLst>
      <p:ext uri="{BB962C8B-B14F-4D97-AF65-F5344CB8AC3E}">
        <p14:creationId xmlns:p14="http://schemas.microsoft.com/office/powerpoint/2010/main" val="35183843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a:extLst>
        </p:spPr>
        <p:txBody>
          <a:bodyPr vert="horz" wrap="square" lIns="91440" tIns="45720" rIns="91440" bIns="45720" numCol="1" anchor="ctr" anchorCtr="0" compatLnSpc="1">
            <a:prstTxWarp prst="textNoShape">
              <a:avLst/>
            </a:prstTxWarp>
          </a:bodyPr>
          <a:lstStyle/>
          <a:p>
            <a:pPr lvl="0"/>
            <a:r>
              <a:rPr lang="en-US"/>
              <a:t>Click to edit Master title style</a:t>
            </a:r>
            <a:endParaRPr lang="en-GB"/>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a:extLst>
        </p:spPr>
        <p:txBody>
          <a:bodyPr vert="horz" wrap="square" lIns="91440" tIns="45720" rIns="91440" bIns="45720" numCol="1" anchor="t" anchorCtr="0" compatLnSpc="1">
            <a:prstTxWarp prst="textNoShape">
              <a:avLst/>
            </a:prstTxWarp>
          </a:bodyPr>
          <a:lstStyle>
            <a:lvl1pPr>
              <a:defRPr sz="1400">
                <a:latin typeface="Arial" charset="0"/>
                <a:ea typeface="ＭＳ Ｐゴシック" charset="0"/>
                <a:cs typeface="+mn-cs"/>
              </a:defRPr>
            </a:lvl1pPr>
          </a:lstStyle>
          <a:p>
            <a:fld id="{B1573B6F-DF96-49F8-9368-30B2E7E65D7B}" type="datetimeFigureOut">
              <a:rPr lang="en-GB" smtClean="0"/>
              <a:t>16/04/2024</a:t>
            </a:fld>
            <a:endParaRPr lang="en-GB"/>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a:extLst>
        </p:spPr>
        <p:txBody>
          <a:bodyPr vert="horz" wrap="square" lIns="91440" tIns="45720" rIns="91440" bIns="45720" numCol="1" anchor="t" anchorCtr="0" compatLnSpc="1">
            <a:prstTxWarp prst="textNoShape">
              <a:avLst/>
            </a:prstTxWarp>
          </a:bodyPr>
          <a:lstStyle>
            <a:lvl1pPr algn="ctr">
              <a:defRPr sz="1400">
                <a:latin typeface="Arial" charset="0"/>
                <a:ea typeface="ＭＳ Ｐゴシック" charset="0"/>
                <a:cs typeface="+mn-cs"/>
              </a:defRPr>
            </a:lvl1pPr>
          </a:lstStyle>
          <a:p>
            <a:endParaRPr lang="en-GB"/>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a:extLst>
        </p:spPr>
        <p:txBody>
          <a:bodyPr vert="horz" wrap="square" lIns="91440" tIns="45720" rIns="91440" bIns="45720" numCol="1" anchor="t" anchorCtr="0" compatLnSpc="1">
            <a:prstTxWarp prst="textNoShape">
              <a:avLst/>
            </a:prstTxWarp>
          </a:bodyPr>
          <a:lstStyle>
            <a:lvl1pPr algn="r">
              <a:defRPr sz="1400">
                <a:latin typeface="Arial" pitchFamily="34" charset="0"/>
              </a:defRPr>
            </a:lvl1pPr>
          </a:lstStyle>
          <a:p>
            <a:fld id="{3EED798C-A223-44BF-AE6E-B3E4FBA2C746}" type="slidenum">
              <a:rPr lang="en-GB" smtClean="0"/>
              <a:t>‹#›</a:t>
            </a:fld>
            <a:endParaRPr lang="en-GB"/>
          </a:p>
        </p:txBody>
      </p:sp>
    </p:spTree>
    <p:extLst>
      <p:ext uri="{BB962C8B-B14F-4D97-AF65-F5344CB8AC3E}">
        <p14:creationId xmlns:p14="http://schemas.microsoft.com/office/powerpoint/2010/main" val="1938925318"/>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Lst>
  <p:txStyles>
    <p:titleStyle>
      <a:lvl1pPr algn="ctr" rtl="0" eaLnBrk="1" fontAlgn="base" hangingPunct="1">
        <a:spcBef>
          <a:spcPct val="0"/>
        </a:spcBef>
        <a:spcAft>
          <a:spcPct val="0"/>
        </a:spcAft>
        <a:defRPr sz="4400">
          <a:solidFill>
            <a:schemeClr val="tx2"/>
          </a:solidFill>
          <a:latin typeface="+mj-lt"/>
          <a:ea typeface="+mj-ea"/>
          <a:cs typeface="ＭＳ Ｐゴシック" charset="0"/>
        </a:defRPr>
      </a:lvl1pPr>
      <a:lvl2pPr algn="ctr" rtl="0" eaLnBrk="1" fontAlgn="base" hangingPunct="1">
        <a:spcBef>
          <a:spcPct val="0"/>
        </a:spcBef>
        <a:spcAft>
          <a:spcPct val="0"/>
        </a:spcAft>
        <a:defRPr sz="4400">
          <a:solidFill>
            <a:schemeClr val="tx2"/>
          </a:solidFill>
          <a:latin typeface="Arial" charset="0"/>
          <a:ea typeface="ＭＳ Ｐゴシック" charset="0"/>
          <a:cs typeface="ＭＳ Ｐゴシック" charset="0"/>
        </a:defRPr>
      </a:lvl2pPr>
      <a:lvl3pPr algn="ctr" rtl="0" eaLnBrk="1" fontAlgn="base" hangingPunct="1">
        <a:spcBef>
          <a:spcPct val="0"/>
        </a:spcBef>
        <a:spcAft>
          <a:spcPct val="0"/>
        </a:spcAft>
        <a:defRPr sz="4400">
          <a:solidFill>
            <a:schemeClr val="tx2"/>
          </a:solidFill>
          <a:latin typeface="Arial" charset="0"/>
          <a:ea typeface="ＭＳ Ｐゴシック" charset="0"/>
          <a:cs typeface="ＭＳ Ｐゴシック" charset="0"/>
        </a:defRPr>
      </a:lvl3pPr>
      <a:lvl4pPr algn="ctr" rtl="0" eaLnBrk="1" fontAlgn="base" hangingPunct="1">
        <a:spcBef>
          <a:spcPct val="0"/>
        </a:spcBef>
        <a:spcAft>
          <a:spcPct val="0"/>
        </a:spcAft>
        <a:defRPr sz="4400">
          <a:solidFill>
            <a:schemeClr val="tx2"/>
          </a:solidFill>
          <a:latin typeface="Arial" charset="0"/>
          <a:ea typeface="ＭＳ Ｐゴシック" charset="0"/>
          <a:cs typeface="ＭＳ Ｐゴシック" charset="0"/>
        </a:defRPr>
      </a:lvl4pPr>
      <a:lvl5pPr algn="ctr" rtl="0" eaLnBrk="1" fontAlgn="base" hangingPunct="1">
        <a:spcBef>
          <a:spcPct val="0"/>
        </a:spcBef>
        <a:spcAft>
          <a:spcPct val="0"/>
        </a:spcAft>
        <a:defRPr sz="4400">
          <a:solidFill>
            <a:schemeClr val="tx2"/>
          </a:solidFill>
          <a:latin typeface="Arial" charset="0"/>
          <a:ea typeface="ＭＳ Ｐゴシック" charset="0"/>
          <a:cs typeface="ＭＳ Ｐゴシック" charset="0"/>
        </a:defRPr>
      </a:lvl5pPr>
      <a:lvl6pPr marL="457200" algn="ctr" rtl="0" eaLnBrk="1" fontAlgn="base" hangingPunct="1">
        <a:spcBef>
          <a:spcPct val="0"/>
        </a:spcBef>
        <a:spcAft>
          <a:spcPct val="0"/>
        </a:spcAft>
        <a:defRPr sz="4400">
          <a:solidFill>
            <a:schemeClr val="tx2"/>
          </a:solidFill>
          <a:latin typeface="Arial" charset="0"/>
          <a:ea typeface="ＭＳ Ｐゴシック" charset="0"/>
        </a:defRPr>
      </a:lvl6pPr>
      <a:lvl7pPr marL="914400" algn="ctr" rtl="0" eaLnBrk="1" fontAlgn="base" hangingPunct="1">
        <a:spcBef>
          <a:spcPct val="0"/>
        </a:spcBef>
        <a:spcAft>
          <a:spcPct val="0"/>
        </a:spcAft>
        <a:defRPr sz="4400">
          <a:solidFill>
            <a:schemeClr val="tx2"/>
          </a:solidFill>
          <a:latin typeface="Arial" charset="0"/>
          <a:ea typeface="ＭＳ Ｐゴシック" charset="0"/>
        </a:defRPr>
      </a:lvl7pPr>
      <a:lvl8pPr marL="1371600" algn="ctr" rtl="0" eaLnBrk="1" fontAlgn="base" hangingPunct="1">
        <a:spcBef>
          <a:spcPct val="0"/>
        </a:spcBef>
        <a:spcAft>
          <a:spcPct val="0"/>
        </a:spcAft>
        <a:defRPr sz="4400">
          <a:solidFill>
            <a:schemeClr val="tx2"/>
          </a:solidFill>
          <a:latin typeface="Arial" charset="0"/>
          <a:ea typeface="ＭＳ Ｐゴシック" charset="0"/>
        </a:defRPr>
      </a:lvl8pPr>
      <a:lvl9pPr marL="1828800" algn="ctr" rtl="0" eaLnBrk="1" fontAlgn="base" hangingPunct="1">
        <a:spcBef>
          <a:spcPct val="0"/>
        </a:spcBef>
        <a:spcAft>
          <a:spcPct val="0"/>
        </a:spcAft>
        <a:defRPr sz="4400">
          <a:solidFill>
            <a:schemeClr val="tx2"/>
          </a:solidFill>
          <a:latin typeface="Arial" charset="0"/>
          <a:ea typeface="ＭＳ Ｐゴシック" charset="0"/>
        </a:defRPr>
      </a:lvl9pPr>
    </p:titleStyle>
    <p:bodyStyle>
      <a:lvl1pPr marL="342900" indent="-342900" algn="l" rtl="0" eaLnBrk="1" fontAlgn="base" hangingPunct="1">
        <a:spcBef>
          <a:spcPct val="20000"/>
        </a:spcBef>
        <a:spcAft>
          <a:spcPct val="0"/>
        </a:spcAft>
        <a:buChar char="•"/>
        <a:defRPr sz="3200">
          <a:solidFill>
            <a:schemeClr val="tx1"/>
          </a:solidFill>
          <a:latin typeface="+mn-lt"/>
          <a:ea typeface="+mn-ea"/>
          <a:cs typeface="ＭＳ Ｐゴシック" charset="0"/>
        </a:defRPr>
      </a:lvl1pPr>
      <a:lvl2pPr marL="742950" indent="-285750" algn="l" rtl="0" eaLnBrk="1" fontAlgn="base" hangingPunct="1">
        <a:spcBef>
          <a:spcPct val="20000"/>
        </a:spcBef>
        <a:spcAft>
          <a:spcPct val="0"/>
        </a:spcAft>
        <a:buChar char="–"/>
        <a:defRPr sz="2800">
          <a:solidFill>
            <a:schemeClr val="tx1"/>
          </a:solidFill>
          <a:latin typeface="+mn-lt"/>
          <a:ea typeface="+mn-ea"/>
        </a:defRPr>
      </a:lvl2pPr>
      <a:lvl3pPr marL="1143000" indent="-228600" algn="l" rtl="0" eaLnBrk="1" fontAlgn="base" hangingPunct="1">
        <a:spcBef>
          <a:spcPct val="20000"/>
        </a:spcBef>
        <a:spcAft>
          <a:spcPct val="0"/>
        </a:spcAft>
        <a:buChar char="•"/>
        <a:defRPr sz="2400">
          <a:solidFill>
            <a:schemeClr val="tx1"/>
          </a:solidFill>
          <a:latin typeface="+mn-lt"/>
          <a:ea typeface="+mn-ea"/>
        </a:defRPr>
      </a:lvl3pPr>
      <a:lvl4pPr marL="1600200" indent="-228600" algn="l" rtl="0" eaLnBrk="1" fontAlgn="base" hangingPunct="1">
        <a:spcBef>
          <a:spcPct val="20000"/>
        </a:spcBef>
        <a:spcAft>
          <a:spcPct val="0"/>
        </a:spcAft>
        <a:buChar char="–"/>
        <a:defRPr sz="2000">
          <a:solidFill>
            <a:schemeClr val="tx1"/>
          </a:solidFill>
          <a:latin typeface="+mn-lt"/>
          <a:ea typeface="+mn-ea"/>
        </a:defRPr>
      </a:lvl4pPr>
      <a:lvl5pPr marL="2057400" indent="-228600" algn="l" rtl="0" eaLnBrk="1" fontAlgn="base" hangingPunct="1">
        <a:spcBef>
          <a:spcPct val="20000"/>
        </a:spcBef>
        <a:spcAft>
          <a:spcPct val="0"/>
        </a:spcAft>
        <a:buChar char="»"/>
        <a:defRPr sz="2000">
          <a:solidFill>
            <a:schemeClr val="tx1"/>
          </a:solidFill>
          <a:latin typeface="+mn-lt"/>
          <a:ea typeface="+mn-ea"/>
        </a:defRPr>
      </a:lvl5pPr>
      <a:lvl6pPr marL="2514600" indent="-228600" algn="l" rtl="0" eaLnBrk="1" fontAlgn="base" hangingPunct="1">
        <a:spcBef>
          <a:spcPct val="20000"/>
        </a:spcBef>
        <a:spcAft>
          <a:spcPct val="0"/>
        </a:spcAft>
        <a:buChar char="»"/>
        <a:defRPr sz="2000">
          <a:solidFill>
            <a:schemeClr val="tx1"/>
          </a:solidFill>
          <a:latin typeface="+mn-lt"/>
          <a:ea typeface="+mn-ea"/>
        </a:defRPr>
      </a:lvl6pPr>
      <a:lvl7pPr marL="2971800" indent="-228600" algn="l" rtl="0" eaLnBrk="1" fontAlgn="base" hangingPunct="1">
        <a:spcBef>
          <a:spcPct val="20000"/>
        </a:spcBef>
        <a:spcAft>
          <a:spcPct val="0"/>
        </a:spcAft>
        <a:buChar char="»"/>
        <a:defRPr sz="2000">
          <a:solidFill>
            <a:schemeClr val="tx1"/>
          </a:solidFill>
          <a:latin typeface="+mn-lt"/>
          <a:ea typeface="+mn-ea"/>
        </a:defRPr>
      </a:lvl7pPr>
      <a:lvl8pPr marL="3429000" indent="-228600" algn="l" rtl="0" eaLnBrk="1" fontAlgn="base" hangingPunct="1">
        <a:spcBef>
          <a:spcPct val="20000"/>
        </a:spcBef>
        <a:spcAft>
          <a:spcPct val="0"/>
        </a:spcAft>
        <a:buChar char="»"/>
        <a:defRPr sz="2000">
          <a:solidFill>
            <a:schemeClr val="tx1"/>
          </a:solidFill>
          <a:latin typeface="+mn-lt"/>
          <a:ea typeface="+mn-ea"/>
        </a:defRPr>
      </a:lvl8pPr>
      <a:lvl9pPr marL="3886200" indent="-228600" algn="l" rtl="0" eaLnBrk="1" fontAlgn="base" hangingPunct="1">
        <a:spcBef>
          <a:spcPct val="20000"/>
        </a:spcBef>
        <a:spcAft>
          <a:spcPct val="0"/>
        </a:spcAft>
        <a:buChar char="»"/>
        <a:defRPr sz="2000">
          <a:solidFill>
            <a:schemeClr val="tx1"/>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64ED1E2-4D57-45F4-B908-1569C6641DEE}" type="datetimeFigureOut">
              <a:rPr lang="en-GB" smtClean="0"/>
              <a:t>16/04/2024</a:t>
            </a:fld>
            <a:endParaRPr lang="en-GB"/>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BD4C781-8E26-4FDD-87CE-D14E98B8DE61}" type="slidenum">
              <a:rPr lang="en-GB" smtClean="0"/>
              <a:t>‹#›</a:t>
            </a:fld>
            <a:endParaRPr lang="en-GB"/>
          </a:p>
        </p:txBody>
      </p:sp>
    </p:spTree>
    <p:extLst>
      <p:ext uri="{BB962C8B-B14F-4D97-AF65-F5344CB8AC3E}">
        <p14:creationId xmlns:p14="http://schemas.microsoft.com/office/powerpoint/2010/main" val="4245246198"/>
      </p:ext>
    </p:extLst>
  </p:cSld>
  <p:clrMap bg1="lt1" tx1="dk1" bg2="lt2" tx2="dk2" accent1="accent1" accent2="accent2" accent3="accent3" accent4="accent4" accent5="accent5" accent6="accent6" hlink="hlink" folHlink="folHlink"/>
  <p:sldLayoutIdLst>
    <p:sldLayoutId id="2147483682"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7.png"/></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2.xml"/><Relationship Id="rId1" Type="http://schemas.openxmlformats.org/officeDocument/2006/relationships/tags" Target="../tags/tag9.xml"/><Relationship Id="rId5" Type="http://schemas.openxmlformats.org/officeDocument/2006/relationships/image" Target="../media/image10.png"/><Relationship Id="rId4" Type="http://schemas.openxmlformats.org/officeDocument/2006/relationships/image" Target="../media/image6.jpeg"/></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2.xml"/><Relationship Id="rId1" Type="http://schemas.openxmlformats.org/officeDocument/2006/relationships/tags" Target="../tags/tag10.xml"/><Relationship Id="rId6" Type="http://schemas.openxmlformats.org/officeDocument/2006/relationships/image" Target="../media/image10.png"/><Relationship Id="rId5" Type="http://schemas.openxmlformats.org/officeDocument/2006/relationships/hyperlink" Target="https://bmcgeriatr.biomedcentral.com/articles/10.1186/1471-2318-10-88" TargetMode="External"/><Relationship Id="rId4" Type="http://schemas.openxmlformats.org/officeDocument/2006/relationships/image" Target="../media/image6.jpeg"/></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12.xml"/><Relationship Id="rId7" Type="http://schemas.openxmlformats.org/officeDocument/2006/relationships/image" Target="../media/image11.png"/><Relationship Id="rId2" Type="http://schemas.openxmlformats.org/officeDocument/2006/relationships/slideLayout" Target="../slideLayouts/slideLayout2.xml"/><Relationship Id="rId1" Type="http://schemas.openxmlformats.org/officeDocument/2006/relationships/tags" Target="../tags/tag11.xml"/><Relationship Id="rId6" Type="http://schemas.openxmlformats.org/officeDocument/2006/relationships/image" Target="../media/image10.png"/><Relationship Id="rId5" Type="http://schemas.openxmlformats.org/officeDocument/2006/relationships/hyperlink" Target="https://bmcgeriatr.biomedcentral.com/articles/10.1186/1471-2318-10-88" TargetMode="External"/><Relationship Id="rId4" Type="http://schemas.openxmlformats.org/officeDocument/2006/relationships/image" Target="../media/image6.jpeg"/></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3.xml"/><Relationship Id="rId7" Type="http://schemas.openxmlformats.org/officeDocument/2006/relationships/image" Target="../media/image12.emf"/><Relationship Id="rId2" Type="http://schemas.openxmlformats.org/officeDocument/2006/relationships/slideLayout" Target="../slideLayouts/slideLayout2.xml"/><Relationship Id="rId1" Type="http://schemas.openxmlformats.org/officeDocument/2006/relationships/tags" Target="../tags/tag12.xml"/><Relationship Id="rId6" Type="http://schemas.openxmlformats.org/officeDocument/2006/relationships/package" Target="../embeddings/Microsoft_Word_Document.docx"/><Relationship Id="rId5" Type="http://schemas.openxmlformats.org/officeDocument/2006/relationships/image" Target="../media/image10.png"/><Relationship Id="rId4" Type="http://schemas.openxmlformats.org/officeDocument/2006/relationships/image" Target="../media/image6.jpeg"/></Relationships>
</file>

<file path=ppt/slides/_rels/slide14.xml.rels><?xml version="1.0" encoding="UTF-8" standalone="yes"?>
<Relationships xmlns="http://schemas.openxmlformats.org/package/2006/relationships"><Relationship Id="rId8" Type="http://schemas.openxmlformats.org/officeDocument/2006/relationships/hyperlink" Target="https://understandinghumanism.org.uk/" TargetMode="External"/><Relationship Id="rId13" Type="http://schemas.openxmlformats.org/officeDocument/2006/relationships/hyperlink" Target="https://www.theguardian.com/commentisfree/2006/nov/21/humanismandreligion" TargetMode="External"/><Relationship Id="rId3" Type="http://schemas.openxmlformats.org/officeDocument/2006/relationships/notesSlide" Target="../notesSlides/notesSlide14.xml"/><Relationship Id="rId7" Type="http://schemas.openxmlformats.org/officeDocument/2006/relationships/hyperlink" Target="https://humanists.uk/humanism/humanist-tradition" TargetMode="External"/><Relationship Id="rId12" Type="http://schemas.openxmlformats.org/officeDocument/2006/relationships/hyperlink" Target="https://oneworld-publications.com/humanism.html" TargetMode="External"/><Relationship Id="rId2" Type="http://schemas.openxmlformats.org/officeDocument/2006/relationships/slideLayout" Target="../slideLayouts/slideLayout2.xml"/><Relationship Id="rId1" Type="http://schemas.openxmlformats.org/officeDocument/2006/relationships/tags" Target="../tags/tag13.xml"/><Relationship Id="rId6" Type="http://schemas.openxmlformats.org/officeDocument/2006/relationships/hyperlink" Target="https://humanists.uk/humanism/humanism-today" TargetMode="External"/><Relationship Id="rId11" Type="http://schemas.openxmlformats.org/officeDocument/2006/relationships/hyperlink" Target="http://www.amazon.co.uk/Humanism-Very-Short-Introduction-Introductions/dp/0199553645/" TargetMode="External"/><Relationship Id="rId5" Type="http://schemas.openxmlformats.org/officeDocument/2006/relationships/image" Target="../media/image10.png"/><Relationship Id="rId10" Type="http://schemas.openxmlformats.org/officeDocument/2006/relationships/hyperlink" Target="http://www.amazon.co.uk/Humanism-Thinking-Action-Richard-Norman/dp/0415670411/ref=dp_ob_title_bk" TargetMode="External"/><Relationship Id="rId4" Type="http://schemas.openxmlformats.org/officeDocument/2006/relationships/image" Target="../media/image6.jpeg"/><Relationship Id="rId9" Type="http://schemas.openxmlformats.org/officeDocument/2006/relationships/hyperlink" Target="https://www.amazon.co.uk/Little-Book-Humanism-Universal-lessons/dp/0349425469" TargetMode="External"/><Relationship Id="rId14" Type="http://schemas.openxmlformats.org/officeDocument/2006/relationships/hyperlink" Target="https://humanists.uk/humanism/humanism-today/non-religious-beliefs" TargetMode="Externa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tags" Target="../tags/tag1.xml"/><Relationship Id="rId5" Type="http://schemas.openxmlformats.org/officeDocument/2006/relationships/image" Target="../media/image10.png"/><Relationship Id="rId4" Type="http://schemas.openxmlformats.org/officeDocument/2006/relationships/image" Target="../media/image6.jpeg"/></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xml"/><Relationship Id="rId1" Type="http://schemas.openxmlformats.org/officeDocument/2006/relationships/tags" Target="../tags/tag2.xml"/><Relationship Id="rId5" Type="http://schemas.openxmlformats.org/officeDocument/2006/relationships/image" Target="../media/image10.png"/><Relationship Id="rId4" Type="http://schemas.openxmlformats.org/officeDocument/2006/relationships/image" Target="../media/image6.jpeg"/></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7" Type="http://schemas.openxmlformats.org/officeDocument/2006/relationships/image" Target="../media/image10.png"/><Relationship Id="rId2" Type="http://schemas.openxmlformats.org/officeDocument/2006/relationships/slideLayout" Target="../slideLayouts/slideLayout2.xml"/><Relationship Id="rId1" Type="http://schemas.openxmlformats.org/officeDocument/2006/relationships/tags" Target="../tags/tag3.xml"/><Relationship Id="rId6" Type="http://schemas.openxmlformats.org/officeDocument/2006/relationships/hyperlink" Target="https://www.sciencedirect.com/topics/nursing-and-health-professions/spiritual-distress" TargetMode="External"/><Relationship Id="rId5" Type="http://schemas.openxmlformats.org/officeDocument/2006/relationships/hyperlink" Target="https://www.sciencedirect.com/handbook/handbook-of-clinical-neurology" TargetMode="External"/><Relationship Id="rId4" Type="http://schemas.openxmlformats.org/officeDocument/2006/relationships/image" Target="../media/image6.jpeg"/></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7" Type="http://schemas.openxmlformats.org/officeDocument/2006/relationships/image" Target="../media/image10.png"/><Relationship Id="rId2" Type="http://schemas.openxmlformats.org/officeDocument/2006/relationships/slideLayout" Target="../slideLayouts/slideLayout2.xml"/><Relationship Id="rId1" Type="http://schemas.openxmlformats.org/officeDocument/2006/relationships/tags" Target="../tags/tag4.xml"/><Relationship Id="rId6" Type="http://schemas.openxmlformats.org/officeDocument/2006/relationships/hyperlink" Target="https://www.sciencedirect.com/topics/nursing-and-health-professions/spiritual-distress" TargetMode="External"/><Relationship Id="rId5" Type="http://schemas.openxmlformats.org/officeDocument/2006/relationships/hyperlink" Target="https://www.sciencedirect.com/handbook/handbook-of-clinical-neurology" TargetMode="External"/><Relationship Id="rId4" Type="http://schemas.openxmlformats.org/officeDocument/2006/relationships/image" Target="../media/image6.jpeg"/></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tags" Target="../tags/tag5.xml"/><Relationship Id="rId5" Type="http://schemas.openxmlformats.org/officeDocument/2006/relationships/image" Target="../media/image10.png"/><Relationship Id="rId4" Type="http://schemas.openxmlformats.org/officeDocument/2006/relationships/image" Target="../media/image6.jpeg"/></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2.xml"/><Relationship Id="rId1" Type="http://schemas.openxmlformats.org/officeDocument/2006/relationships/tags" Target="../tags/tag6.xml"/><Relationship Id="rId5" Type="http://schemas.openxmlformats.org/officeDocument/2006/relationships/image" Target="../media/image10.png"/><Relationship Id="rId4" Type="http://schemas.openxmlformats.org/officeDocument/2006/relationships/image" Target="../media/image6.jpeg"/></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2.xml"/><Relationship Id="rId1" Type="http://schemas.openxmlformats.org/officeDocument/2006/relationships/tags" Target="../tags/tag7.xml"/><Relationship Id="rId5" Type="http://schemas.openxmlformats.org/officeDocument/2006/relationships/image" Target="../media/image10.png"/><Relationship Id="rId4" Type="http://schemas.openxmlformats.org/officeDocument/2006/relationships/image" Target="../media/image6.jpeg"/></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2.xml"/><Relationship Id="rId1" Type="http://schemas.openxmlformats.org/officeDocument/2006/relationships/tags" Target="../tags/tag8.xml"/><Relationship Id="rId5" Type="http://schemas.openxmlformats.org/officeDocument/2006/relationships/image" Target="../media/image10.png"/><Relationship Id="rId4" Type="http://schemas.openxmlformats.org/officeDocument/2006/relationships/image" Target="../media/image6.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BDA5BEA4-85C9-49F5-7583-7F6F63064E5B}"/>
              </a:ext>
            </a:extLst>
          </p:cNvPr>
          <p:cNvSpPr/>
          <p:nvPr/>
        </p:nvSpPr>
        <p:spPr>
          <a:xfrm>
            <a:off x="332129" y="213548"/>
            <a:ext cx="8811871" cy="5675893"/>
          </a:xfrm>
          <a:prstGeom prst="rect">
            <a:avLst/>
          </a:prstGeom>
          <a:solidFill>
            <a:srgbClr val="29769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5" name="Picture 4" descr="Graphical user interface&#10;&#10;Description automatically generated">
            <a:extLst>
              <a:ext uri="{FF2B5EF4-FFF2-40B4-BE49-F238E27FC236}">
                <a16:creationId xmlns:a16="http://schemas.microsoft.com/office/drawing/2014/main" id="{2A650CD8-1539-4759-AA92-F95EE587591B}"/>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t="9895" r="5656" b="25931"/>
          <a:stretch/>
        </p:blipFill>
        <p:spPr>
          <a:xfrm>
            <a:off x="6588224" y="6007168"/>
            <a:ext cx="2402191" cy="734200"/>
          </a:xfrm>
          <a:prstGeom prst="rect">
            <a:avLst/>
          </a:prstGeom>
        </p:spPr>
      </p:pic>
      <p:sp>
        <p:nvSpPr>
          <p:cNvPr id="7" name="Subtitle 2">
            <a:extLst>
              <a:ext uri="{FF2B5EF4-FFF2-40B4-BE49-F238E27FC236}">
                <a16:creationId xmlns:a16="http://schemas.microsoft.com/office/drawing/2014/main" id="{3EE20AA9-AF43-4306-8D7A-A9BBF5CAAF2F}"/>
              </a:ext>
            </a:extLst>
          </p:cNvPr>
          <p:cNvSpPr txBox="1">
            <a:spLocks/>
          </p:cNvSpPr>
          <p:nvPr/>
        </p:nvSpPr>
        <p:spPr>
          <a:xfrm>
            <a:off x="0" y="3109504"/>
            <a:ext cx="9144000" cy="1152525"/>
          </a:xfrm>
          <a:prstGeom prst="rect">
            <a:avLst/>
          </a:prstGeom>
        </p:spPr>
        <p:txBody>
          <a:bodyPr/>
          <a:lstStyle>
            <a:lvl1pPr marL="342900" indent="-342900" algn="l" rtl="0" eaLnBrk="1" fontAlgn="base" hangingPunct="1">
              <a:spcBef>
                <a:spcPct val="20000"/>
              </a:spcBef>
              <a:spcAft>
                <a:spcPct val="0"/>
              </a:spcAft>
              <a:buChar char="•"/>
              <a:defRPr sz="3200">
                <a:solidFill>
                  <a:schemeClr val="tx1"/>
                </a:solidFill>
                <a:latin typeface="+mn-lt"/>
                <a:ea typeface="+mn-ea"/>
                <a:cs typeface="ＭＳ Ｐゴシック" charset="0"/>
              </a:defRPr>
            </a:lvl1pPr>
            <a:lvl2pPr marL="742950" indent="-285750" algn="l" rtl="0" eaLnBrk="1" fontAlgn="base" hangingPunct="1">
              <a:spcBef>
                <a:spcPct val="20000"/>
              </a:spcBef>
              <a:spcAft>
                <a:spcPct val="0"/>
              </a:spcAft>
              <a:buChar char="–"/>
              <a:defRPr sz="2800">
                <a:solidFill>
                  <a:schemeClr val="tx1"/>
                </a:solidFill>
                <a:latin typeface="+mn-lt"/>
                <a:ea typeface="+mn-ea"/>
              </a:defRPr>
            </a:lvl2pPr>
            <a:lvl3pPr marL="1143000" indent="-228600" algn="l" rtl="0" eaLnBrk="1" fontAlgn="base" hangingPunct="1">
              <a:spcBef>
                <a:spcPct val="20000"/>
              </a:spcBef>
              <a:spcAft>
                <a:spcPct val="0"/>
              </a:spcAft>
              <a:buChar char="•"/>
              <a:defRPr sz="2400">
                <a:solidFill>
                  <a:schemeClr val="tx1"/>
                </a:solidFill>
                <a:latin typeface="+mn-lt"/>
                <a:ea typeface="+mn-ea"/>
              </a:defRPr>
            </a:lvl3pPr>
            <a:lvl4pPr marL="1600200" indent="-228600" algn="l" rtl="0" eaLnBrk="1" fontAlgn="base" hangingPunct="1">
              <a:spcBef>
                <a:spcPct val="20000"/>
              </a:spcBef>
              <a:spcAft>
                <a:spcPct val="0"/>
              </a:spcAft>
              <a:buChar char="–"/>
              <a:defRPr sz="2000">
                <a:solidFill>
                  <a:schemeClr val="tx1"/>
                </a:solidFill>
                <a:latin typeface="+mn-lt"/>
                <a:ea typeface="+mn-ea"/>
              </a:defRPr>
            </a:lvl4pPr>
            <a:lvl5pPr marL="2057400" indent="-228600" algn="l" rtl="0" eaLnBrk="1" fontAlgn="base" hangingPunct="1">
              <a:spcBef>
                <a:spcPct val="20000"/>
              </a:spcBef>
              <a:spcAft>
                <a:spcPct val="0"/>
              </a:spcAft>
              <a:buChar char="»"/>
              <a:defRPr sz="2000">
                <a:solidFill>
                  <a:schemeClr val="tx1"/>
                </a:solidFill>
                <a:latin typeface="+mn-lt"/>
                <a:ea typeface="+mn-ea"/>
              </a:defRPr>
            </a:lvl5pPr>
            <a:lvl6pPr marL="2514600" indent="-228600" algn="l" rtl="0" eaLnBrk="1" fontAlgn="base" hangingPunct="1">
              <a:spcBef>
                <a:spcPct val="20000"/>
              </a:spcBef>
              <a:spcAft>
                <a:spcPct val="0"/>
              </a:spcAft>
              <a:buChar char="»"/>
              <a:defRPr sz="2000">
                <a:solidFill>
                  <a:schemeClr val="tx1"/>
                </a:solidFill>
                <a:latin typeface="+mn-lt"/>
                <a:ea typeface="+mn-ea"/>
              </a:defRPr>
            </a:lvl6pPr>
            <a:lvl7pPr marL="2971800" indent="-228600" algn="l" rtl="0" eaLnBrk="1" fontAlgn="base" hangingPunct="1">
              <a:spcBef>
                <a:spcPct val="20000"/>
              </a:spcBef>
              <a:spcAft>
                <a:spcPct val="0"/>
              </a:spcAft>
              <a:buChar char="»"/>
              <a:defRPr sz="2000">
                <a:solidFill>
                  <a:schemeClr val="tx1"/>
                </a:solidFill>
                <a:latin typeface="+mn-lt"/>
                <a:ea typeface="+mn-ea"/>
              </a:defRPr>
            </a:lvl7pPr>
            <a:lvl8pPr marL="3429000" indent="-228600" algn="l" rtl="0" eaLnBrk="1" fontAlgn="base" hangingPunct="1">
              <a:spcBef>
                <a:spcPct val="20000"/>
              </a:spcBef>
              <a:spcAft>
                <a:spcPct val="0"/>
              </a:spcAft>
              <a:buChar char="»"/>
              <a:defRPr sz="2000">
                <a:solidFill>
                  <a:schemeClr val="tx1"/>
                </a:solidFill>
                <a:latin typeface="+mn-lt"/>
                <a:ea typeface="+mn-ea"/>
              </a:defRPr>
            </a:lvl8pPr>
            <a:lvl9pPr marL="3886200" indent="-228600" algn="l" rtl="0" eaLnBrk="1" fontAlgn="base" hangingPunct="1">
              <a:spcBef>
                <a:spcPct val="20000"/>
              </a:spcBef>
              <a:spcAft>
                <a:spcPct val="0"/>
              </a:spcAft>
              <a:buChar char="»"/>
              <a:defRPr sz="2000">
                <a:solidFill>
                  <a:schemeClr val="tx1"/>
                </a:solidFill>
                <a:latin typeface="+mn-lt"/>
                <a:ea typeface="+mn-ea"/>
              </a:defRPr>
            </a:lvl9pPr>
          </a:lstStyle>
          <a:p>
            <a:pPr marL="717550" indent="0">
              <a:buFontTx/>
              <a:buNone/>
            </a:pPr>
            <a:endParaRPr lang="en-GB" kern="0" dirty="0"/>
          </a:p>
        </p:txBody>
      </p:sp>
      <p:pic>
        <p:nvPicPr>
          <p:cNvPr id="3" name="Picture 2">
            <a:extLst>
              <a:ext uri="{FF2B5EF4-FFF2-40B4-BE49-F238E27FC236}">
                <a16:creationId xmlns:a16="http://schemas.microsoft.com/office/drawing/2014/main" id="{1AFB8747-FA37-4905-A836-DD8E895B755B}"/>
              </a:ext>
            </a:extLst>
          </p:cNvPr>
          <p:cNvPicPr>
            <a:picLocks noChangeAspect="1"/>
          </p:cNvPicPr>
          <p:nvPr/>
        </p:nvPicPr>
        <p:blipFill rotWithShape="1">
          <a:blip r:embed="rId4">
            <a:extLst>
              <a:ext uri="{28A0092B-C50C-407E-A947-70E740481C1C}">
                <a14:useLocalDpi xmlns:a14="http://schemas.microsoft.com/office/drawing/2010/main" val="0"/>
              </a:ext>
            </a:extLst>
          </a:blip>
          <a:srcRect r="57208" b="-9564"/>
          <a:stretch/>
        </p:blipFill>
        <p:spPr>
          <a:xfrm>
            <a:off x="441617" y="6252736"/>
            <a:ext cx="1716657" cy="476849"/>
          </a:xfrm>
          <a:prstGeom prst="rect">
            <a:avLst/>
          </a:prstGeom>
        </p:spPr>
      </p:pic>
      <p:pic>
        <p:nvPicPr>
          <p:cNvPr id="4" name="Picture 3" descr="A picture containing text, gear&#10;&#10;Description automatically generated">
            <a:extLst>
              <a:ext uri="{FF2B5EF4-FFF2-40B4-BE49-F238E27FC236}">
                <a16:creationId xmlns:a16="http://schemas.microsoft.com/office/drawing/2014/main" id="{A9FF81F6-346E-4EB2-83B4-237036CF5676}"/>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103855" y="6327869"/>
            <a:ext cx="2634208" cy="401716"/>
          </a:xfrm>
          <a:prstGeom prst="rect">
            <a:avLst/>
          </a:prstGeom>
        </p:spPr>
      </p:pic>
      <p:cxnSp>
        <p:nvCxnSpPr>
          <p:cNvPr id="11" name="Straight Connector 10">
            <a:extLst>
              <a:ext uri="{FF2B5EF4-FFF2-40B4-BE49-F238E27FC236}">
                <a16:creationId xmlns:a16="http://schemas.microsoft.com/office/drawing/2014/main" id="{7AB5EB80-8433-A4FA-5F49-010F0CA6FBC0}"/>
              </a:ext>
            </a:extLst>
          </p:cNvPr>
          <p:cNvCxnSpPr>
            <a:cxnSpLocks/>
          </p:cNvCxnSpPr>
          <p:nvPr/>
        </p:nvCxnSpPr>
        <p:spPr>
          <a:xfrm>
            <a:off x="107504" y="-10754"/>
            <a:ext cx="0" cy="6868754"/>
          </a:xfrm>
          <a:prstGeom prst="line">
            <a:avLst/>
          </a:prstGeom>
          <a:noFill/>
          <a:ln w="25400" cap="flat" cmpd="sng" algn="ctr">
            <a:solidFill>
              <a:srgbClr val="6E1E62"/>
            </a:solidFill>
            <a:prstDash val="solid"/>
          </a:ln>
          <a:effectLst/>
        </p:spPr>
      </p:cxnSp>
      <p:sp>
        <p:nvSpPr>
          <p:cNvPr id="13" name="Rectangle 12">
            <a:extLst>
              <a:ext uri="{FF2B5EF4-FFF2-40B4-BE49-F238E27FC236}">
                <a16:creationId xmlns:a16="http://schemas.microsoft.com/office/drawing/2014/main" id="{22CBBA95-1C3F-303F-DF07-2F72AE27DCCF}"/>
              </a:ext>
            </a:extLst>
          </p:cNvPr>
          <p:cNvSpPr/>
          <p:nvPr/>
        </p:nvSpPr>
        <p:spPr>
          <a:xfrm>
            <a:off x="183817" y="0"/>
            <a:ext cx="36000" cy="6858000"/>
          </a:xfrm>
          <a:prstGeom prst="rect">
            <a:avLst/>
          </a:prstGeom>
          <a:solidFill>
            <a:srgbClr val="297691"/>
          </a:solidFill>
          <a:ln w="25400" cap="flat" cmpd="sng" algn="ctr">
            <a:solidFill>
              <a:srgbClr val="297691"/>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Arial"/>
              <a:ea typeface="+mn-ea"/>
              <a:cs typeface="+mn-cs"/>
            </a:endParaRPr>
          </a:p>
        </p:txBody>
      </p:sp>
      <p:sp>
        <p:nvSpPr>
          <p:cNvPr id="8" name="TextBox 7">
            <a:extLst>
              <a:ext uri="{FF2B5EF4-FFF2-40B4-BE49-F238E27FC236}">
                <a16:creationId xmlns:a16="http://schemas.microsoft.com/office/drawing/2014/main" id="{5117FC6F-50F3-167E-4536-8545845661FF}"/>
              </a:ext>
            </a:extLst>
          </p:cNvPr>
          <p:cNvSpPr txBox="1"/>
          <p:nvPr/>
        </p:nvSpPr>
        <p:spPr>
          <a:xfrm>
            <a:off x="332128" y="1955323"/>
            <a:ext cx="8811871" cy="3539430"/>
          </a:xfrm>
          <a:prstGeom prst="rect">
            <a:avLst/>
          </a:prstGeom>
          <a:noFill/>
        </p:spPr>
        <p:txBody>
          <a:bodyPr wrap="square" rtlCol="0">
            <a:spAutoFit/>
          </a:bodyPr>
          <a:lstStyle/>
          <a:p>
            <a:pPr algn="ctr"/>
            <a:r>
              <a:rPr lang="en-GB" sz="4800" b="1" dirty="0">
                <a:solidFill>
                  <a:schemeClr val="bg1"/>
                </a:solidFill>
              </a:rPr>
              <a:t>Spiritual Distress- A Non-Religious Perspective</a:t>
            </a:r>
          </a:p>
          <a:p>
            <a:pPr algn="ctr"/>
            <a:r>
              <a:rPr lang="en-GB" sz="1200" b="1" dirty="0">
                <a:solidFill>
                  <a:schemeClr val="bg1"/>
                </a:solidFill>
              </a:rPr>
              <a:t>Lindsay de Wal</a:t>
            </a:r>
            <a:br>
              <a:rPr lang="en-GB" sz="1200" b="1" dirty="0">
                <a:solidFill>
                  <a:schemeClr val="bg1"/>
                </a:solidFill>
              </a:rPr>
            </a:br>
            <a:r>
              <a:rPr lang="en-GB" sz="1200" b="1" dirty="0">
                <a:solidFill>
                  <a:schemeClr val="bg1"/>
                </a:solidFill>
              </a:rPr>
              <a:t>Head of chaplaincy</a:t>
            </a:r>
            <a:br>
              <a:rPr lang="en-GB" sz="1200" b="1" dirty="0">
                <a:solidFill>
                  <a:schemeClr val="bg1"/>
                </a:solidFill>
              </a:rPr>
            </a:br>
            <a:r>
              <a:rPr lang="en-GB" sz="1200" b="1" dirty="0">
                <a:solidFill>
                  <a:schemeClr val="bg1"/>
                </a:solidFill>
              </a:rPr>
              <a:t>NRPSN Manager</a:t>
            </a:r>
            <a:br>
              <a:rPr lang="en-GB" sz="1200" b="1" dirty="0">
                <a:solidFill>
                  <a:schemeClr val="bg1"/>
                </a:solidFill>
              </a:rPr>
            </a:br>
            <a:br>
              <a:rPr lang="en-GB" sz="4800" b="1" dirty="0">
                <a:solidFill>
                  <a:schemeClr val="bg1"/>
                </a:solidFill>
              </a:rPr>
            </a:br>
            <a:endParaRPr lang="en-GB" sz="4400" dirty="0">
              <a:solidFill>
                <a:schemeClr val="bg1"/>
              </a:solidFill>
            </a:endParaRPr>
          </a:p>
        </p:txBody>
      </p:sp>
      <p:pic>
        <p:nvPicPr>
          <p:cNvPr id="9" name="Picture 8">
            <a:extLst>
              <a:ext uri="{FF2B5EF4-FFF2-40B4-BE49-F238E27FC236}">
                <a16:creationId xmlns:a16="http://schemas.microsoft.com/office/drawing/2014/main" id="{499D3CCA-1B4E-4403-077F-5504B940621D}"/>
              </a:ext>
            </a:extLst>
          </p:cNvPr>
          <p:cNvPicPr>
            <a:picLocks noChangeAspect="1"/>
          </p:cNvPicPr>
          <p:nvPr/>
        </p:nvPicPr>
        <p:blipFill>
          <a:blip r:embed="rId6"/>
          <a:stretch>
            <a:fillRect/>
          </a:stretch>
        </p:blipFill>
        <p:spPr>
          <a:xfrm>
            <a:off x="4985707" y="6068624"/>
            <a:ext cx="1716657" cy="672744"/>
          </a:xfrm>
          <a:prstGeom prst="rect">
            <a:avLst/>
          </a:prstGeom>
        </p:spPr>
      </p:pic>
    </p:spTree>
    <p:extLst>
      <p:ext uri="{BB962C8B-B14F-4D97-AF65-F5344CB8AC3E}">
        <p14:creationId xmlns:p14="http://schemas.microsoft.com/office/powerpoint/2010/main" val="117197748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8" name="Picture 27" descr="Graphical user interface&#10;&#10;Description automatically generated">
            <a:extLst>
              <a:ext uri="{FF2B5EF4-FFF2-40B4-BE49-F238E27FC236}">
                <a16:creationId xmlns:a16="http://schemas.microsoft.com/office/drawing/2014/main" id="{3ABD6681-49B8-90AA-EE62-D6C48B9894DE}"/>
              </a:ext>
            </a:extLst>
          </p:cNvPr>
          <p:cNvPicPr>
            <a:picLocks noChangeAspect="1"/>
          </p:cNvPicPr>
          <p:nvPr/>
        </p:nvPicPr>
        <p:blipFill rotWithShape="1">
          <a:blip r:embed="rId4" cstate="print">
            <a:extLst>
              <a:ext uri="{28A0092B-C50C-407E-A947-70E740481C1C}">
                <a14:useLocalDpi xmlns:a14="http://schemas.microsoft.com/office/drawing/2010/main" val="0"/>
              </a:ext>
            </a:extLst>
          </a:blip>
          <a:srcRect t="9895" r="8307" b="25931"/>
          <a:stretch/>
        </p:blipFill>
        <p:spPr>
          <a:xfrm>
            <a:off x="7377113" y="79926"/>
            <a:ext cx="1603341" cy="504208"/>
          </a:xfrm>
          <a:prstGeom prst="rect">
            <a:avLst/>
          </a:prstGeom>
        </p:spPr>
      </p:pic>
      <p:sp>
        <p:nvSpPr>
          <p:cNvPr id="13" name="TextBox 12">
            <a:extLst>
              <a:ext uri="{FF2B5EF4-FFF2-40B4-BE49-F238E27FC236}">
                <a16:creationId xmlns:a16="http://schemas.microsoft.com/office/drawing/2014/main" id="{EF1A8776-6E70-6D0D-12A3-0397CC4ECA74}"/>
              </a:ext>
            </a:extLst>
          </p:cNvPr>
          <p:cNvSpPr txBox="1"/>
          <p:nvPr/>
        </p:nvSpPr>
        <p:spPr>
          <a:xfrm>
            <a:off x="556962" y="1638112"/>
            <a:ext cx="8030075" cy="3416320"/>
          </a:xfrm>
          <a:prstGeom prst="rect">
            <a:avLst/>
          </a:prstGeom>
          <a:noFill/>
        </p:spPr>
        <p:txBody>
          <a:bodyPr wrap="square" rtlCol="0">
            <a:spAutoFit/>
          </a:bodyPr>
          <a:lstStyle/>
          <a:p>
            <a:pPr marL="342900" indent="-342900">
              <a:buFont typeface="Arial" panose="020B0604020202020204" pitchFamily="34" charset="0"/>
              <a:buChar char="•"/>
            </a:pPr>
            <a:r>
              <a:rPr lang="en-US" sz="2400" dirty="0">
                <a:latin typeface="Söhne"/>
              </a:rPr>
              <a:t>Narrative therapy to help individuals re-author their life stories.</a:t>
            </a:r>
          </a:p>
          <a:p>
            <a:pPr marL="342900" indent="-342900">
              <a:buFont typeface="Arial" panose="020B0604020202020204" pitchFamily="34" charset="0"/>
              <a:buChar char="•"/>
            </a:pPr>
            <a:r>
              <a:rPr lang="en-US" sz="2400" dirty="0">
                <a:latin typeface="Söhne"/>
              </a:rPr>
              <a:t>Cognitive Behavioral Therapy (CBT) to address negative thought patterns related to existential concerns.</a:t>
            </a:r>
          </a:p>
          <a:p>
            <a:pPr marL="342900" indent="-342900">
              <a:buFont typeface="Arial" panose="020B0604020202020204" pitchFamily="34" charset="0"/>
              <a:buChar char="•"/>
            </a:pPr>
            <a:r>
              <a:rPr lang="en-US" sz="2400" dirty="0">
                <a:latin typeface="Söhne"/>
              </a:rPr>
              <a:t>Mindfulness and meditation practices to foster a connection with the present moment and inner self.</a:t>
            </a:r>
          </a:p>
          <a:p>
            <a:pPr marL="342900" indent="-342900">
              <a:buFont typeface="Arial" panose="020B0604020202020204" pitchFamily="34" charset="0"/>
              <a:buChar char="•"/>
            </a:pPr>
            <a:r>
              <a:rPr lang="en-US" sz="2400" dirty="0">
                <a:latin typeface="Söhne"/>
              </a:rPr>
              <a:t>Reference: Hayes, S.C., </a:t>
            </a:r>
            <a:r>
              <a:rPr lang="en-US" sz="2400" dirty="0" err="1">
                <a:latin typeface="Söhne"/>
              </a:rPr>
              <a:t>Strosahl</a:t>
            </a:r>
            <a:r>
              <a:rPr lang="en-US" sz="2400" dirty="0">
                <a:latin typeface="Söhne"/>
              </a:rPr>
              <a:t>, K.D., &amp; Wilson, K.G. (1999). Acceptance and Commitment Therapy, which integrates existential and mindfulness approaches.</a:t>
            </a:r>
            <a:endParaRPr lang="en-GB" sz="2400" dirty="0">
              <a:latin typeface="Söhne"/>
            </a:endParaRPr>
          </a:p>
        </p:txBody>
      </p:sp>
      <p:sp>
        <p:nvSpPr>
          <p:cNvPr id="2" name="Rectangle: Rounded Corners 1">
            <a:extLst>
              <a:ext uri="{FF2B5EF4-FFF2-40B4-BE49-F238E27FC236}">
                <a16:creationId xmlns:a16="http://schemas.microsoft.com/office/drawing/2014/main" id="{F0EEDAC6-244B-E609-D56B-E48AEDCEFB93}"/>
              </a:ext>
            </a:extLst>
          </p:cNvPr>
          <p:cNvSpPr/>
          <p:nvPr/>
        </p:nvSpPr>
        <p:spPr bwMode="auto">
          <a:xfrm>
            <a:off x="-58932" y="601282"/>
            <a:ext cx="8294217" cy="768217"/>
          </a:xfrm>
          <a:prstGeom prst="roundRect">
            <a:avLst/>
          </a:prstGeom>
          <a:solidFill>
            <a:srgbClr val="6E1E62"/>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fontAlgn="base">
              <a:spcBef>
                <a:spcPct val="0"/>
              </a:spcBef>
              <a:spcAft>
                <a:spcPct val="0"/>
              </a:spcAft>
            </a:pPr>
            <a:endParaRPr kumimoji="0" lang="en-GB" sz="2000" b="0" i="0" u="none" strike="noStrike" cap="none" normalizeH="0" baseline="0" dirty="0">
              <a:ln>
                <a:noFill/>
              </a:ln>
              <a:solidFill>
                <a:srgbClr val="000000"/>
              </a:solidFill>
              <a:effectLst/>
              <a:latin typeface="Arial" charset="0"/>
              <a:ea typeface="ＭＳ Ｐゴシック" charset="0"/>
            </a:endParaRPr>
          </a:p>
        </p:txBody>
      </p:sp>
      <p:sp>
        <p:nvSpPr>
          <p:cNvPr id="6" name="Rectangle: Rounded Corners 5">
            <a:extLst>
              <a:ext uri="{FF2B5EF4-FFF2-40B4-BE49-F238E27FC236}">
                <a16:creationId xmlns:a16="http://schemas.microsoft.com/office/drawing/2014/main" id="{8F849EE6-D9B5-4E4B-3927-144362CE961E}"/>
              </a:ext>
            </a:extLst>
          </p:cNvPr>
          <p:cNvSpPr/>
          <p:nvPr/>
        </p:nvSpPr>
        <p:spPr bwMode="auto">
          <a:xfrm>
            <a:off x="1344748" y="601282"/>
            <a:ext cx="6454502" cy="712457"/>
          </a:xfrm>
          <a:prstGeom prst="roundRect">
            <a:avLst/>
          </a:prstGeom>
          <a:no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algn="ctr" fontAlgn="base">
              <a:spcBef>
                <a:spcPct val="0"/>
              </a:spcBef>
              <a:spcAft>
                <a:spcPct val="0"/>
              </a:spcAft>
            </a:pPr>
            <a:r>
              <a:rPr lang="en-US" sz="2400" b="1" dirty="0">
                <a:solidFill>
                  <a:schemeClr val="bg1"/>
                </a:solidFill>
                <a:latin typeface="Calibri "/>
                <a:cs typeface="Arial" panose="020B0604020202020204" pitchFamily="34" charset="0"/>
              </a:rPr>
              <a:t>Therapeutic Techniques for Spiritual Distress</a:t>
            </a:r>
            <a:endParaRPr kumimoji="0" lang="en-GB" sz="1900" b="0" i="0" u="none" strike="noStrike" cap="none" normalizeH="0" baseline="0" dirty="0">
              <a:ln>
                <a:noFill/>
              </a:ln>
              <a:solidFill>
                <a:srgbClr val="000000"/>
              </a:solidFill>
              <a:effectLst/>
              <a:latin typeface="Arial" charset="0"/>
              <a:ea typeface="ＭＳ Ｐゴシック" charset="0"/>
            </a:endParaRPr>
          </a:p>
        </p:txBody>
      </p:sp>
      <p:pic>
        <p:nvPicPr>
          <p:cNvPr id="18" name="Picture 17">
            <a:extLst>
              <a:ext uri="{FF2B5EF4-FFF2-40B4-BE49-F238E27FC236}">
                <a16:creationId xmlns:a16="http://schemas.microsoft.com/office/drawing/2014/main" id="{4DA7CD60-9398-99DB-AABA-539694B1B101}"/>
              </a:ext>
            </a:extLst>
          </p:cNvPr>
          <p:cNvPicPr>
            <a:picLocks noChangeAspect="1"/>
          </p:cNvPicPr>
          <p:nvPr/>
        </p:nvPicPr>
        <p:blipFill rotWithShape="1">
          <a:blip r:embed="rId5"/>
          <a:srcRect l="446" t="4278" r="2376" b="1229"/>
          <a:stretch/>
        </p:blipFill>
        <p:spPr>
          <a:xfrm>
            <a:off x="179444" y="332669"/>
            <a:ext cx="1305346" cy="1313659"/>
          </a:xfrm>
          <a:prstGeom prst="ellipse">
            <a:avLst/>
          </a:prstGeom>
        </p:spPr>
      </p:pic>
    </p:spTree>
    <p:custDataLst>
      <p:tags r:id="rId1"/>
    </p:custDataLst>
    <p:extLst>
      <p:ext uri="{BB962C8B-B14F-4D97-AF65-F5344CB8AC3E}">
        <p14:creationId xmlns:p14="http://schemas.microsoft.com/office/powerpoint/2010/main" val="425451641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8" name="Picture 27" descr="Graphical user interface&#10;&#10;Description automatically generated">
            <a:extLst>
              <a:ext uri="{FF2B5EF4-FFF2-40B4-BE49-F238E27FC236}">
                <a16:creationId xmlns:a16="http://schemas.microsoft.com/office/drawing/2014/main" id="{3ABD6681-49B8-90AA-EE62-D6C48B9894DE}"/>
              </a:ext>
            </a:extLst>
          </p:cNvPr>
          <p:cNvPicPr>
            <a:picLocks noChangeAspect="1"/>
          </p:cNvPicPr>
          <p:nvPr/>
        </p:nvPicPr>
        <p:blipFill rotWithShape="1">
          <a:blip r:embed="rId4" cstate="print">
            <a:extLst>
              <a:ext uri="{28A0092B-C50C-407E-A947-70E740481C1C}">
                <a14:useLocalDpi xmlns:a14="http://schemas.microsoft.com/office/drawing/2010/main" val="0"/>
              </a:ext>
            </a:extLst>
          </a:blip>
          <a:srcRect t="9895" r="8307" b="25931"/>
          <a:stretch/>
        </p:blipFill>
        <p:spPr>
          <a:xfrm>
            <a:off x="7377113" y="79926"/>
            <a:ext cx="1603341" cy="504208"/>
          </a:xfrm>
          <a:prstGeom prst="rect">
            <a:avLst/>
          </a:prstGeom>
        </p:spPr>
      </p:pic>
      <p:sp>
        <p:nvSpPr>
          <p:cNvPr id="13" name="TextBox 12">
            <a:extLst>
              <a:ext uri="{FF2B5EF4-FFF2-40B4-BE49-F238E27FC236}">
                <a16:creationId xmlns:a16="http://schemas.microsoft.com/office/drawing/2014/main" id="{EF1A8776-6E70-6D0D-12A3-0397CC4ECA74}"/>
              </a:ext>
            </a:extLst>
          </p:cNvPr>
          <p:cNvSpPr txBox="1"/>
          <p:nvPr/>
        </p:nvSpPr>
        <p:spPr>
          <a:xfrm>
            <a:off x="292820" y="1638112"/>
            <a:ext cx="8687634" cy="5262979"/>
          </a:xfrm>
          <a:prstGeom prst="rect">
            <a:avLst/>
          </a:prstGeom>
          <a:noFill/>
        </p:spPr>
        <p:txBody>
          <a:bodyPr wrap="square" rtlCol="0">
            <a:spAutoFit/>
          </a:bodyPr>
          <a:lstStyle/>
          <a:p>
            <a:r>
              <a:rPr lang="en-US" sz="1400" dirty="0">
                <a:latin typeface="Söhne"/>
              </a:rPr>
              <a:t>The Spiritual Distress Assessment Tool (SDAT) is designed specifically to evaluate unmet spiritual needs and identify the presence of spiritual distress in hospitalized elderly patients. It consists of a five-item questionnaire that helps to determine how deeply these needs are affecting the patient's well-being.</a:t>
            </a:r>
          </a:p>
          <a:p>
            <a:pPr marL="342900" indent="-342900">
              <a:buFont typeface="Arial" panose="020B0604020202020204" pitchFamily="34" charset="0"/>
              <a:buChar char="•"/>
            </a:pPr>
            <a:endParaRPr lang="en-US" sz="1400" dirty="0">
              <a:latin typeface="Söhne"/>
            </a:endParaRPr>
          </a:p>
          <a:p>
            <a:r>
              <a:rPr lang="en-US" sz="1400" dirty="0">
                <a:latin typeface="Söhne"/>
              </a:rPr>
              <a:t>Here’s a brief overview of how SDAT is used:</a:t>
            </a:r>
          </a:p>
          <a:p>
            <a:pPr marL="228600" indent="-228600">
              <a:buFont typeface="+mj-lt"/>
              <a:buAutoNum type="arabicPeriod"/>
            </a:pPr>
            <a:r>
              <a:rPr lang="en-US" sz="1400" dirty="0">
                <a:latin typeface="Söhne"/>
              </a:rPr>
              <a:t> </a:t>
            </a:r>
            <a:r>
              <a:rPr lang="en-US" sz="1400" b="1" dirty="0">
                <a:latin typeface="Söhne"/>
              </a:rPr>
              <a:t>Interview Process</a:t>
            </a:r>
            <a:r>
              <a:rPr lang="en-US" sz="1400" dirty="0">
                <a:latin typeface="Söhne"/>
              </a:rPr>
              <a:t>: The assessment begins with a semi-structured interview lasting about 20-30 minutes, conducted by a trained chaplain or healthcare provider. During this interview, the patient is encouraged to discuss their current experiences and spiritual concerns.</a:t>
            </a:r>
          </a:p>
          <a:p>
            <a:pPr marL="228600" indent="-228600">
              <a:buFont typeface="+mj-lt"/>
              <a:buAutoNum type="arabicPeriod"/>
            </a:pPr>
            <a:r>
              <a:rPr lang="en-US" sz="1400" b="1" dirty="0">
                <a:latin typeface="Söhne"/>
              </a:rPr>
              <a:t>Assessment of Needs</a:t>
            </a:r>
            <a:r>
              <a:rPr lang="en-US" sz="1400" dirty="0">
                <a:latin typeface="Söhne"/>
              </a:rPr>
              <a:t>: Following the interview, the healthcare provider evaluates the patient's responses based on five predefined spiritual needs. These needs encompass aspects such as meaning, transcendence, values, and psycho-social identity, which relate to how patients find meaning in life, their connectedness to something greater, their value systems, and their social identities within their communities and families.</a:t>
            </a:r>
          </a:p>
          <a:p>
            <a:pPr marL="228600" indent="-228600">
              <a:buFont typeface="+mj-lt"/>
              <a:buAutoNum type="arabicPeriod"/>
            </a:pPr>
            <a:r>
              <a:rPr lang="en-US" sz="1400" b="1" dirty="0">
                <a:latin typeface="Söhne"/>
              </a:rPr>
              <a:t>Scoring System: </a:t>
            </a:r>
            <a:r>
              <a:rPr lang="en-US" sz="1400" dirty="0">
                <a:latin typeface="Söhne"/>
              </a:rPr>
              <a:t>Each of the five needs is scored on a Likert scale ranging from 0 (no unmet need) to 3 (severe unmet need). The total score can range from 0 to 15, with higher scores indicating greater spiritual distress.</a:t>
            </a:r>
          </a:p>
          <a:p>
            <a:pPr marL="228600" indent="-228600">
              <a:buFont typeface="+mj-lt"/>
              <a:buAutoNum type="arabicPeriod"/>
            </a:pPr>
            <a:r>
              <a:rPr lang="en-US" sz="1400" b="1" dirty="0">
                <a:latin typeface="Söhne"/>
              </a:rPr>
              <a:t>Outcome Use: </a:t>
            </a:r>
            <a:r>
              <a:rPr lang="en-US" sz="1400" dirty="0">
                <a:latin typeface="Söhne"/>
              </a:rPr>
              <a:t>The results from the SDAT can guide healthcare providers in understanding the patient's spiritual struggles and integrating this understanding into the overall care plan. This can help address the spiritual needs alongside physical and emotional needs, which is crucial for holistic patient care.</a:t>
            </a:r>
          </a:p>
          <a:p>
            <a:pPr marL="228600" indent="-228600">
              <a:buFont typeface="+mj-lt"/>
              <a:buAutoNum type="arabicPeriod"/>
            </a:pPr>
            <a:endParaRPr lang="en-US" sz="1400" dirty="0">
              <a:latin typeface="Söhne"/>
            </a:endParaRPr>
          </a:p>
          <a:p>
            <a:pPr marL="171450" indent="-171450">
              <a:buFont typeface="Arial" panose="020B0604020202020204" pitchFamily="34" charset="0"/>
              <a:buChar char="•"/>
            </a:pPr>
            <a:r>
              <a:rPr lang="en-US" sz="1400" dirty="0">
                <a:latin typeface="Söhne"/>
              </a:rPr>
              <a:t>The tool has been validated for reliability and effectiveness in identifying significant spiritual distress, which can profoundly impact a patient's overall health and quality of life</a:t>
            </a:r>
          </a:p>
          <a:p>
            <a:pPr marL="171450" indent="-171450">
              <a:buFont typeface="Arial" panose="020B0604020202020204" pitchFamily="34" charset="0"/>
              <a:buChar char="•"/>
            </a:pPr>
            <a:r>
              <a:rPr lang="en-US" sz="1400" dirty="0">
                <a:latin typeface="Söhne"/>
              </a:rPr>
              <a:t>For healthcare providers, understanding and utilizing the SDAT can be an essential part of providing comprehensive care that respects and addresses all dimensions of a patient's health, including the spiritual</a:t>
            </a:r>
          </a:p>
          <a:p>
            <a:pPr marL="171450" indent="-171450">
              <a:buFont typeface="Arial" panose="020B0604020202020204" pitchFamily="34" charset="0"/>
              <a:buChar char="•"/>
            </a:pPr>
            <a:endParaRPr lang="en-US" sz="1400" dirty="0">
              <a:latin typeface="Söhne"/>
            </a:endParaRPr>
          </a:p>
          <a:p>
            <a:pPr marL="171450" indent="-171450">
              <a:buFont typeface="Arial" panose="020B0604020202020204" pitchFamily="34" charset="0"/>
              <a:buChar char="•"/>
            </a:pPr>
            <a:r>
              <a:rPr lang="en-US" sz="1400" dirty="0">
                <a:latin typeface="Söhne"/>
              </a:rPr>
              <a:t>Link: </a:t>
            </a:r>
            <a:r>
              <a:rPr lang="en-US" sz="1400" dirty="0">
                <a:latin typeface="Söhne"/>
                <a:hlinkClick r:id="rId5"/>
              </a:rPr>
              <a:t>https://bmcgeriatr.biomedcentral.com/articles/10.1186/1471-2318-10-88</a:t>
            </a:r>
            <a:r>
              <a:rPr lang="en-US" sz="1400" dirty="0">
                <a:latin typeface="Söhne"/>
              </a:rPr>
              <a:t> </a:t>
            </a:r>
            <a:endParaRPr lang="en-GB" sz="1400" dirty="0">
              <a:latin typeface="Söhne"/>
            </a:endParaRPr>
          </a:p>
        </p:txBody>
      </p:sp>
      <p:sp>
        <p:nvSpPr>
          <p:cNvPr id="2" name="Rectangle: Rounded Corners 1">
            <a:extLst>
              <a:ext uri="{FF2B5EF4-FFF2-40B4-BE49-F238E27FC236}">
                <a16:creationId xmlns:a16="http://schemas.microsoft.com/office/drawing/2014/main" id="{F0EEDAC6-244B-E609-D56B-E48AEDCEFB93}"/>
              </a:ext>
            </a:extLst>
          </p:cNvPr>
          <p:cNvSpPr/>
          <p:nvPr/>
        </p:nvSpPr>
        <p:spPr bwMode="auto">
          <a:xfrm>
            <a:off x="-58932" y="601282"/>
            <a:ext cx="8294217" cy="768217"/>
          </a:xfrm>
          <a:prstGeom prst="roundRect">
            <a:avLst/>
          </a:prstGeom>
          <a:solidFill>
            <a:srgbClr val="6E1E62"/>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fontAlgn="base">
              <a:spcBef>
                <a:spcPct val="0"/>
              </a:spcBef>
              <a:spcAft>
                <a:spcPct val="0"/>
              </a:spcAft>
            </a:pPr>
            <a:endParaRPr kumimoji="0" lang="en-GB" sz="2000" b="0" i="0" u="none" strike="noStrike" cap="none" normalizeH="0" baseline="0" dirty="0">
              <a:ln>
                <a:noFill/>
              </a:ln>
              <a:solidFill>
                <a:srgbClr val="000000"/>
              </a:solidFill>
              <a:effectLst/>
              <a:latin typeface="Arial" charset="0"/>
              <a:ea typeface="ＭＳ Ｐゴシック" charset="0"/>
            </a:endParaRPr>
          </a:p>
        </p:txBody>
      </p:sp>
      <p:sp>
        <p:nvSpPr>
          <p:cNvPr id="6" name="Rectangle: Rounded Corners 5">
            <a:extLst>
              <a:ext uri="{FF2B5EF4-FFF2-40B4-BE49-F238E27FC236}">
                <a16:creationId xmlns:a16="http://schemas.microsoft.com/office/drawing/2014/main" id="{8F849EE6-D9B5-4E4B-3927-144362CE961E}"/>
              </a:ext>
            </a:extLst>
          </p:cNvPr>
          <p:cNvSpPr/>
          <p:nvPr/>
        </p:nvSpPr>
        <p:spPr bwMode="auto">
          <a:xfrm>
            <a:off x="1344748" y="601282"/>
            <a:ext cx="6454502" cy="712457"/>
          </a:xfrm>
          <a:prstGeom prst="roundRect">
            <a:avLst/>
          </a:prstGeom>
          <a:no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algn="ctr" fontAlgn="base">
              <a:spcBef>
                <a:spcPct val="0"/>
              </a:spcBef>
              <a:spcAft>
                <a:spcPct val="0"/>
              </a:spcAft>
            </a:pPr>
            <a:r>
              <a:rPr lang="en-US" sz="2400" b="1" dirty="0">
                <a:solidFill>
                  <a:schemeClr val="bg1"/>
                </a:solidFill>
                <a:latin typeface="Calibri "/>
                <a:cs typeface="Arial" panose="020B0604020202020204" pitchFamily="34" charset="0"/>
              </a:rPr>
              <a:t>Spiritual Distress Assessment Tool (SDAT)</a:t>
            </a:r>
            <a:endParaRPr kumimoji="0" lang="en-GB" sz="1900" b="0" i="0" u="none" strike="noStrike" cap="none" normalizeH="0" baseline="0" dirty="0">
              <a:ln>
                <a:noFill/>
              </a:ln>
              <a:solidFill>
                <a:srgbClr val="000000"/>
              </a:solidFill>
              <a:effectLst/>
              <a:latin typeface="Arial" charset="0"/>
              <a:ea typeface="ＭＳ Ｐゴシック" charset="0"/>
            </a:endParaRPr>
          </a:p>
        </p:txBody>
      </p:sp>
      <p:pic>
        <p:nvPicPr>
          <p:cNvPr id="18" name="Picture 17">
            <a:extLst>
              <a:ext uri="{FF2B5EF4-FFF2-40B4-BE49-F238E27FC236}">
                <a16:creationId xmlns:a16="http://schemas.microsoft.com/office/drawing/2014/main" id="{4DA7CD60-9398-99DB-AABA-539694B1B101}"/>
              </a:ext>
            </a:extLst>
          </p:cNvPr>
          <p:cNvPicPr>
            <a:picLocks noChangeAspect="1"/>
          </p:cNvPicPr>
          <p:nvPr/>
        </p:nvPicPr>
        <p:blipFill rotWithShape="1">
          <a:blip r:embed="rId6"/>
          <a:srcRect l="446" t="4278" r="2376" b="1229"/>
          <a:stretch/>
        </p:blipFill>
        <p:spPr>
          <a:xfrm>
            <a:off x="179444" y="332669"/>
            <a:ext cx="1305346" cy="1313659"/>
          </a:xfrm>
          <a:prstGeom prst="ellipse">
            <a:avLst/>
          </a:prstGeom>
        </p:spPr>
      </p:pic>
    </p:spTree>
    <p:custDataLst>
      <p:tags r:id="rId1"/>
    </p:custDataLst>
    <p:extLst>
      <p:ext uri="{BB962C8B-B14F-4D97-AF65-F5344CB8AC3E}">
        <p14:creationId xmlns:p14="http://schemas.microsoft.com/office/powerpoint/2010/main" val="375728575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8" name="Picture 27" descr="Graphical user interface&#10;&#10;Description automatically generated">
            <a:extLst>
              <a:ext uri="{FF2B5EF4-FFF2-40B4-BE49-F238E27FC236}">
                <a16:creationId xmlns:a16="http://schemas.microsoft.com/office/drawing/2014/main" id="{3ABD6681-49B8-90AA-EE62-D6C48B9894DE}"/>
              </a:ext>
            </a:extLst>
          </p:cNvPr>
          <p:cNvPicPr>
            <a:picLocks noChangeAspect="1"/>
          </p:cNvPicPr>
          <p:nvPr/>
        </p:nvPicPr>
        <p:blipFill rotWithShape="1">
          <a:blip r:embed="rId4" cstate="print">
            <a:extLst>
              <a:ext uri="{28A0092B-C50C-407E-A947-70E740481C1C}">
                <a14:useLocalDpi xmlns:a14="http://schemas.microsoft.com/office/drawing/2010/main" val="0"/>
              </a:ext>
            </a:extLst>
          </a:blip>
          <a:srcRect t="9895" r="8307" b="25931"/>
          <a:stretch/>
        </p:blipFill>
        <p:spPr>
          <a:xfrm>
            <a:off x="7377113" y="79926"/>
            <a:ext cx="1603341" cy="504208"/>
          </a:xfrm>
          <a:prstGeom prst="rect">
            <a:avLst/>
          </a:prstGeom>
        </p:spPr>
      </p:pic>
      <p:sp>
        <p:nvSpPr>
          <p:cNvPr id="13" name="TextBox 12">
            <a:extLst>
              <a:ext uri="{FF2B5EF4-FFF2-40B4-BE49-F238E27FC236}">
                <a16:creationId xmlns:a16="http://schemas.microsoft.com/office/drawing/2014/main" id="{EF1A8776-6E70-6D0D-12A3-0397CC4ECA74}"/>
              </a:ext>
            </a:extLst>
          </p:cNvPr>
          <p:cNvSpPr txBox="1"/>
          <p:nvPr/>
        </p:nvSpPr>
        <p:spPr>
          <a:xfrm>
            <a:off x="292820" y="1638112"/>
            <a:ext cx="8687634" cy="523220"/>
          </a:xfrm>
          <a:prstGeom prst="rect">
            <a:avLst/>
          </a:prstGeom>
          <a:noFill/>
        </p:spPr>
        <p:txBody>
          <a:bodyPr wrap="square" rtlCol="0">
            <a:spAutoFit/>
          </a:bodyPr>
          <a:lstStyle/>
          <a:p>
            <a:pPr marL="171450" indent="-171450">
              <a:buFont typeface="Arial" panose="020B0604020202020204" pitchFamily="34" charset="0"/>
              <a:buChar char="•"/>
            </a:pPr>
            <a:endParaRPr lang="en-US" sz="1400" dirty="0">
              <a:latin typeface="Söhne"/>
            </a:endParaRPr>
          </a:p>
          <a:p>
            <a:pPr marL="171450" indent="-171450">
              <a:buFont typeface="Arial" panose="020B0604020202020204" pitchFamily="34" charset="0"/>
              <a:buChar char="•"/>
            </a:pPr>
            <a:r>
              <a:rPr lang="en-US" sz="1400" dirty="0">
                <a:latin typeface="Söhne"/>
              </a:rPr>
              <a:t>Link: </a:t>
            </a:r>
            <a:r>
              <a:rPr lang="en-US" sz="1400" dirty="0">
                <a:latin typeface="Söhne"/>
                <a:hlinkClick r:id="rId5"/>
              </a:rPr>
              <a:t>https://bmcgeriatr.biomedcentral.com/articles/10.1186/1471-2318-10-88</a:t>
            </a:r>
            <a:r>
              <a:rPr lang="en-US" sz="1400" dirty="0">
                <a:latin typeface="Söhne"/>
              </a:rPr>
              <a:t> </a:t>
            </a:r>
            <a:endParaRPr lang="en-GB" sz="1400" dirty="0">
              <a:latin typeface="Söhne"/>
            </a:endParaRPr>
          </a:p>
        </p:txBody>
      </p:sp>
      <p:sp>
        <p:nvSpPr>
          <p:cNvPr id="2" name="Rectangle: Rounded Corners 1">
            <a:extLst>
              <a:ext uri="{FF2B5EF4-FFF2-40B4-BE49-F238E27FC236}">
                <a16:creationId xmlns:a16="http://schemas.microsoft.com/office/drawing/2014/main" id="{F0EEDAC6-244B-E609-D56B-E48AEDCEFB93}"/>
              </a:ext>
            </a:extLst>
          </p:cNvPr>
          <p:cNvSpPr/>
          <p:nvPr/>
        </p:nvSpPr>
        <p:spPr bwMode="auto">
          <a:xfrm>
            <a:off x="-58932" y="601282"/>
            <a:ext cx="8294217" cy="768217"/>
          </a:xfrm>
          <a:prstGeom prst="roundRect">
            <a:avLst/>
          </a:prstGeom>
          <a:solidFill>
            <a:srgbClr val="6E1E62"/>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fontAlgn="base">
              <a:spcBef>
                <a:spcPct val="0"/>
              </a:spcBef>
              <a:spcAft>
                <a:spcPct val="0"/>
              </a:spcAft>
            </a:pPr>
            <a:endParaRPr kumimoji="0" lang="en-GB" sz="2000" b="0" i="0" u="none" strike="noStrike" cap="none" normalizeH="0" baseline="0" dirty="0">
              <a:ln>
                <a:noFill/>
              </a:ln>
              <a:solidFill>
                <a:srgbClr val="000000"/>
              </a:solidFill>
              <a:effectLst/>
              <a:latin typeface="Arial" charset="0"/>
              <a:ea typeface="ＭＳ Ｐゴシック" charset="0"/>
            </a:endParaRPr>
          </a:p>
        </p:txBody>
      </p:sp>
      <p:sp>
        <p:nvSpPr>
          <p:cNvPr id="6" name="Rectangle: Rounded Corners 5">
            <a:extLst>
              <a:ext uri="{FF2B5EF4-FFF2-40B4-BE49-F238E27FC236}">
                <a16:creationId xmlns:a16="http://schemas.microsoft.com/office/drawing/2014/main" id="{8F849EE6-D9B5-4E4B-3927-144362CE961E}"/>
              </a:ext>
            </a:extLst>
          </p:cNvPr>
          <p:cNvSpPr/>
          <p:nvPr/>
        </p:nvSpPr>
        <p:spPr bwMode="auto">
          <a:xfrm>
            <a:off x="1344748" y="601282"/>
            <a:ext cx="6454502" cy="712457"/>
          </a:xfrm>
          <a:prstGeom prst="roundRect">
            <a:avLst/>
          </a:prstGeom>
          <a:no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algn="ctr" fontAlgn="base">
              <a:spcBef>
                <a:spcPct val="0"/>
              </a:spcBef>
              <a:spcAft>
                <a:spcPct val="0"/>
              </a:spcAft>
            </a:pPr>
            <a:r>
              <a:rPr lang="en-US" sz="2400" b="1" dirty="0">
                <a:solidFill>
                  <a:schemeClr val="bg1"/>
                </a:solidFill>
                <a:latin typeface="Calibri "/>
                <a:cs typeface="Arial" panose="020B0604020202020204" pitchFamily="34" charset="0"/>
              </a:rPr>
              <a:t>Spiritual Needs Model for hospitalized patients</a:t>
            </a:r>
            <a:endParaRPr kumimoji="0" lang="en-GB" sz="1900" b="0" i="0" u="none" strike="noStrike" cap="none" normalizeH="0" baseline="0" dirty="0">
              <a:ln>
                <a:noFill/>
              </a:ln>
              <a:solidFill>
                <a:srgbClr val="000000"/>
              </a:solidFill>
              <a:effectLst/>
              <a:latin typeface="Arial" charset="0"/>
              <a:ea typeface="ＭＳ Ｐゴシック" charset="0"/>
            </a:endParaRPr>
          </a:p>
        </p:txBody>
      </p:sp>
      <p:pic>
        <p:nvPicPr>
          <p:cNvPr id="18" name="Picture 17">
            <a:extLst>
              <a:ext uri="{FF2B5EF4-FFF2-40B4-BE49-F238E27FC236}">
                <a16:creationId xmlns:a16="http://schemas.microsoft.com/office/drawing/2014/main" id="{4DA7CD60-9398-99DB-AABA-539694B1B101}"/>
              </a:ext>
            </a:extLst>
          </p:cNvPr>
          <p:cNvPicPr>
            <a:picLocks noChangeAspect="1"/>
          </p:cNvPicPr>
          <p:nvPr/>
        </p:nvPicPr>
        <p:blipFill rotWithShape="1">
          <a:blip r:embed="rId6"/>
          <a:srcRect l="446" t="4278" r="2376" b="1229"/>
          <a:stretch/>
        </p:blipFill>
        <p:spPr>
          <a:xfrm>
            <a:off x="179444" y="332669"/>
            <a:ext cx="1305346" cy="1313659"/>
          </a:xfrm>
          <a:prstGeom prst="ellipse">
            <a:avLst/>
          </a:prstGeom>
        </p:spPr>
      </p:pic>
      <p:pic>
        <p:nvPicPr>
          <p:cNvPr id="4" name="Picture 3">
            <a:extLst>
              <a:ext uri="{FF2B5EF4-FFF2-40B4-BE49-F238E27FC236}">
                <a16:creationId xmlns:a16="http://schemas.microsoft.com/office/drawing/2014/main" id="{C534B7ED-0F6D-E58F-6449-0A3D4C586DD9}"/>
              </a:ext>
            </a:extLst>
          </p:cNvPr>
          <p:cNvPicPr>
            <a:picLocks noChangeAspect="1"/>
          </p:cNvPicPr>
          <p:nvPr/>
        </p:nvPicPr>
        <p:blipFill>
          <a:blip r:embed="rId7"/>
          <a:stretch>
            <a:fillRect/>
          </a:stretch>
        </p:blipFill>
        <p:spPr>
          <a:xfrm>
            <a:off x="0" y="2830286"/>
            <a:ext cx="9144000" cy="2785677"/>
          </a:xfrm>
          <a:prstGeom prst="rect">
            <a:avLst/>
          </a:prstGeom>
        </p:spPr>
      </p:pic>
    </p:spTree>
    <p:custDataLst>
      <p:tags r:id="rId1"/>
    </p:custDataLst>
    <p:extLst>
      <p:ext uri="{BB962C8B-B14F-4D97-AF65-F5344CB8AC3E}">
        <p14:creationId xmlns:p14="http://schemas.microsoft.com/office/powerpoint/2010/main" val="260726888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8" name="Picture 27" descr="Graphical user interface&#10;&#10;Description automatically generated">
            <a:extLst>
              <a:ext uri="{FF2B5EF4-FFF2-40B4-BE49-F238E27FC236}">
                <a16:creationId xmlns:a16="http://schemas.microsoft.com/office/drawing/2014/main" id="{3ABD6681-49B8-90AA-EE62-D6C48B9894DE}"/>
              </a:ext>
            </a:extLst>
          </p:cNvPr>
          <p:cNvPicPr>
            <a:picLocks noChangeAspect="1"/>
          </p:cNvPicPr>
          <p:nvPr/>
        </p:nvPicPr>
        <p:blipFill rotWithShape="1">
          <a:blip r:embed="rId4" cstate="print">
            <a:extLst>
              <a:ext uri="{28A0092B-C50C-407E-A947-70E740481C1C}">
                <a14:useLocalDpi xmlns:a14="http://schemas.microsoft.com/office/drawing/2010/main" val="0"/>
              </a:ext>
            </a:extLst>
          </a:blip>
          <a:srcRect t="9895" r="8307" b="25931"/>
          <a:stretch/>
        </p:blipFill>
        <p:spPr>
          <a:xfrm>
            <a:off x="7377113" y="79926"/>
            <a:ext cx="1603341" cy="504208"/>
          </a:xfrm>
          <a:prstGeom prst="rect">
            <a:avLst/>
          </a:prstGeom>
        </p:spPr>
      </p:pic>
      <p:sp>
        <p:nvSpPr>
          <p:cNvPr id="2" name="Rectangle: Rounded Corners 1">
            <a:extLst>
              <a:ext uri="{FF2B5EF4-FFF2-40B4-BE49-F238E27FC236}">
                <a16:creationId xmlns:a16="http://schemas.microsoft.com/office/drawing/2014/main" id="{F0EEDAC6-244B-E609-D56B-E48AEDCEFB93}"/>
              </a:ext>
            </a:extLst>
          </p:cNvPr>
          <p:cNvSpPr/>
          <p:nvPr/>
        </p:nvSpPr>
        <p:spPr bwMode="auto">
          <a:xfrm>
            <a:off x="-58932" y="601282"/>
            <a:ext cx="8294217" cy="768217"/>
          </a:xfrm>
          <a:prstGeom prst="roundRect">
            <a:avLst/>
          </a:prstGeom>
          <a:solidFill>
            <a:srgbClr val="6E1E62"/>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fontAlgn="base">
              <a:spcBef>
                <a:spcPct val="0"/>
              </a:spcBef>
              <a:spcAft>
                <a:spcPct val="0"/>
              </a:spcAft>
            </a:pPr>
            <a:endParaRPr kumimoji="0" lang="en-GB" sz="2000" b="0" i="0" u="none" strike="noStrike" cap="none" normalizeH="0" baseline="0" dirty="0">
              <a:ln>
                <a:noFill/>
              </a:ln>
              <a:solidFill>
                <a:srgbClr val="000000"/>
              </a:solidFill>
              <a:effectLst/>
              <a:latin typeface="Arial" charset="0"/>
              <a:ea typeface="ＭＳ Ｐゴシック" charset="0"/>
            </a:endParaRPr>
          </a:p>
        </p:txBody>
      </p:sp>
      <p:sp>
        <p:nvSpPr>
          <p:cNvPr id="6" name="Rectangle: Rounded Corners 5">
            <a:extLst>
              <a:ext uri="{FF2B5EF4-FFF2-40B4-BE49-F238E27FC236}">
                <a16:creationId xmlns:a16="http://schemas.microsoft.com/office/drawing/2014/main" id="{8F849EE6-D9B5-4E4B-3927-144362CE961E}"/>
              </a:ext>
            </a:extLst>
          </p:cNvPr>
          <p:cNvSpPr/>
          <p:nvPr/>
        </p:nvSpPr>
        <p:spPr bwMode="auto">
          <a:xfrm>
            <a:off x="1344747" y="601282"/>
            <a:ext cx="6775995" cy="712457"/>
          </a:xfrm>
          <a:prstGeom prst="roundRect">
            <a:avLst/>
          </a:prstGeom>
          <a:no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algn="ctr" fontAlgn="base">
              <a:spcBef>
                <a:spcPct val="0"/>
              </a:spcBef>
              <a:spcAft>
                <a:spcPct val="0"/>
              </a:spcAft>
            </a:pPr>
            <a:r>
              <a:rPr lang="en-US" sz="2400" b="1" dirty="0">
                <a:solidFill>
                  <a:schemeClr val="bg1"/>
                </a:solidFill>
                <a:latin typeface="Calibri "/>
                <a:cs typeface="Arial" panose="020B0604020202020204" pitchFamily="34" charset="0"/>
              </a:rPr>
              <a:t>Practical Examples of addressing Non-Religious SD</a:t>
            </a:r>
            <a:endParaRPr kumimoji="0" lang="en-GB" sz="1900" b="0" i="0" u="none" strike="noStrike" cap="none" normalizeH="0" baseline="0" dirty="0">
              <a:ln>
                <a:noFill/>
              </a:ln>
              <a:solidFill>
                <a:srgbClr val="000000"/>
              </a:solidFill>
              <a:effectLst/>
              <a:latin typeface="Arial" charset="0"/>
              <a:ea typeface="ＭＳ Ｐゴシック" charset="0"/>
            </a:endParaRPr>
          </a:p>
        </p:txBody>
      </p:sp>
      <p:pic>
        <p:nvPicPr>
          <p:cNvPr id="18" name="Picture 17">
            <a:extLst>
              <a:ext uri="{FF2B5EF4-FFF2-40B4-BE49-F238E27FC236}">
                <a16:creationId xmlns:a16="http://schemas.microsoft.com/office/drawing/2014/main" id="{4DA7CD60-9398-99DB-AABA-539694B1B101}"/>
              </a:ext>
            </a:extLst>
          </p:cNvPr>
          <p:cNvPicPr>
            <a:picLocks noChangeAspect="1"/>
          </p:cNvPicPr>
          <p:nvPr/>
        </p:nvPicPr>
        <p:blipFill rotWithShape="1">
          <a:blip r:embed="rId5"/>
          <a:srcRect l="446" t="4278" r="2376" b="1229"/>
          <a:stretch/>
        </p:blipFill>
        <p:spPr>
          <a:xfrm>
            <a:off x="179444" y="332669"/>
            <a:ext cx="1305346" cy="1313659"/>
          </a:xfrm>
          <a:prstGeom prst="ellipse">
            <a:avLst/>
          </a:prstGeom>
        </p:spPr>
      </p:pic>
      <p:sp>
        <p:nvSpPr>
          <p:cNvPr id="3" name="TextBox 2">
            <a:extLst>
              <a:ext uri="{FF2B5EF4-FFF2-40B4-BE49-F238E27FC236}">
                <a16:creationId xmlns:a16="http://schemas.microsoft.com/office/drawing/2014/main" id="{7671C768-99DA-2C4B-E582-7EE5FDD793E1}"/>
              </a:ext>
            </a:extLst>
          </p:cNvPr>
          <p:cNvSpPr txBox="1"/>
          <p:nvPr/>
        </p:nvSpPr>
        <p:spPr>
          <a:xfrm>
            <a:off x="556962" y="1638112"/>
            <a:ext cx="8030075" cy="1569660"/>
          </a:xfrm>
          <a:prstGeom prst="rect">
            <a:avLst/>
          </a:prstGeom>
          <a:noFill/>
        </p:spPr>
        <p:txBody>
          <a:bodyPr wrap="square" rtlCol="0">
            <a:spAutoFit/>
          </a:bodyPr>
          <a:lstStyle/>
          <a:p>
            <a:pPr marL="342900" indent="-342900">
              <a:buFont typeface="Arial" panose="020B0604020202020204" pitchFamily="34" charset="0"/>
              <a:buChar char="•"/>
            </a:pPr>
            <a:r>
              <a:rPr lang="en-US" sz="2400" dirty="0">
                <a:latin typeface="Söhne"/>
              </a:rPr>
              <a:t>Case study Jack</a:t>
            </a:r>
          </a:p>
          <a:p>
            <a:pPr marL="342900" indent="-342900">
              <a:buFont typeface="Arial" panose="020B0604020202020204" pitchFamily="34" charset="0"/>
              <a:buChar char="•"/>
            </a:pPr>
            <a:endParaRPr lang="en-US" sz="2400" dirty="0">
              <a:latin typeface="Söhne"/>
            </a:endParaRPr>
          </a:p>
          <a:p>
            <a:pPr marL="342900" indent="-342900">
              <a:buFont typeface="Arial" panose="020B0604020202020204" pitchFamily="34" charset="0"/>
              <a:buChar char="•"/>
            </a:pPr>
            <a:r>
              <a:rPr lang="en-US" sz="2400" dirty="0">
                <a:latin typeface="Söhne"/>
              </a:rPr>
              <a:t>How did this address spiritual distress?</a:t>
            </a:r>
          </a:p>
          <a:p>
            <a:pPr marL="342900" indent="-342900">
              <a:buFont typeface="Arial" panose="020B0604020202020204" pitchFamily="34" charset="0"/>
              <a:buChar char="•"/>
            </a:pPr>
            <a:r>
              <a:rPr lang="en-US" sz="2400" dirty="0">
                <a:latin typeface="Söhne"/>
              </a:rPr>
              <a:t>How would you engage with Jack?</a:t>
            </a:r>
            <a:endParaRPr lang="en-GB" sz="2400" dirty="0">
              <a:latin typeface="Söhne"/>
            </a:endParaRPr>
          </a:p>
        </p:txBody>
      </p:sp>
      <p:graphicFrame>
        <p:nvGraphicFramePr>
          <p:cNvPr id="4" name="Object 3">
            <a:extLst>
              <a:ext uri="{FF2B5EF4-FFF2-40B4-BE49-F238E27FC236}">
                <a16:creationId xmlns:a16="http://schemas.microsoft.com/office/drawing/2014/main" id="{2275E98E-B0EE-A9E3-CC39-C3B496866E00}"/>
              </a:ext>
            </a:extLst>
          </p:cNvPr>
          <p:cNvGraphicFramePr>
            <a:graphicFrameLocks noChangeAspect="1"/>
          </p:cNvGraphicFramePr>
          <p:nvPr>
            <p:extLst>
              <p:ext uri="{D42A27DB-BD31-4B8C-83A1-F6EECF244321}">
                <p14:modId xmlns:p14="http://schemas.microsoft.com/office/powerpoint/2010/main" val="2238885938"/>
              </p:ext>
            </p:extLst>
          </p:nvPr>
        </p:nvGraphicFramePr>
        <p:xfrm>
          <a:off x="3341914" y="1730375"/>
          <a:ext cx="914400" cy="806450"/>
        </p:xfrm>
        <a:graphic>
          <a:graphicData uri="http://schemas.openxmlformats.org/presentationml/2006/ole">
            <mc:AlternateContent xmlns:mc="http://schemas.openxmlformats.org/markup-compatibility/2006">
              <mc:Choice xmlns:v="urn:schemas-microsoft-com:vml" Requires="v">
                <p:oleObj name="Document" showAsIcon="1" r:id="rId6" imgW="914400" imgH="806406" progId="Word.Document.12">
                  <p:embed/>
                </p:oleObj>
              </mc:Choice>
              <mc:Fallback>
                <p:oleObj name="Document" showAsIcon="1" r:id="rId6" imgW="914400" imgH="806406" progId="Word.Document.12">
                  <p:embed/>
                  <p:pic>
                    <p:nvPicPr>
                      <p:cNvPr id="0" name=""/>
                      <p:cNvPicPr/>
                      <p:nvPr/>
                    </p:nvPicPr>
                    <p:blipFill>
                      <a:blip r:embed="rId7"/>
                      <a:stretch>
                        <a:fillRect/>
                      </a:stretch>
                    </p:blipFill>
                    <p:spPr>
                      <a:xfrm>
                        <a:off x="3341914" y="1730375"/>
                        <a:ext cx="914400" cy="806450"/>
                      </a:xfrm>
                      <a:prstGeom prst="rect">
                        <a:avLst/>
                      </a:prstGeom>
                    </p:spPr>
                  </p:pic>
                </p:oleObj>
              </mc:Fallback>
            </mc:AlternateContent>
          </a:graphicData>
        </a:graphic>
      </p:graphicFrame>
    </p:spTree>
    <p:custDataLst>
      <p:tags r:id="rId1"/>
    </p:custDataLst>
    <p:extLst>
      <p:ext uri="{BB962C8B-B14F-4D97-AF65-F5344CB8AC3E}">
        <p14:creationId xmlns:p14="http://schemas.microsoft.com/office/powerpoint/2010/main" val="62934251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8" name="Picture 27" descr="Graphical user interface&#10;&#10;Description automatically generated">
            <a:extLst>
              <a:ext uri="{FF2B5EF4-FFF2-40B4-BE49-F238E27FC236}">
                <a16:creationId xmlns:a16="http://schemas.microsoft.com/office/drawing/2014/main" id="{3ABD6681-49B8-90AA-EE62-D6C48B9894DE}"/>
              </a:ext>
            </a:extLst>
          </p:cNvPr>
          <p:cNvPicPr>
            <a:picLocks noChangeAspect="1"/>
          </p:cNvPicPr>
          <p:nvPr/>
        </p:nvPicPr>
        <p:blipFill rotWithShape="1">
          <a:blip r:embed="rId4" cstate="print">
            <a:extLst>
              <a:ext uri="{28A0092B-C50C-407E-A947-70E740481C1C}">
                <a14:useLocalDpi xmlns:a14="http://schemas.microsoft.com/office/drawing/2010/main" val="0"/>
              </a:ext>
            </a:extLst>
          </a:blip>
          <a:srcRect t="9895" r="8307" b="25931"/>
          <a:stretch/>
        </p:blipFill>
        <p:spPr>
          <a:xfrm>
            <a:off x="7377113" y="79926"/>
            <a:ext cx="1603341" cy="504208"/>
          </a:xfrm>
          <a:prstGeom prst="rect">
            <a:avLst/>
          </a:prstGeom>
        </p:spPr>
      </p:pic>
      <p:sp>
        <p:nvSpPr>
          <p:cNvPr id="2" name="Rectangle: Rounded Corners 1">
            <a:extLst>
              <a:ext uri="{FF2B5EF4-FFF2-40B4-BE49-F238E27FC236}">
                <a16:creationId xmlns:a16="http://schemas.microsoft.com/office/drawing/2014/main" id="{F0EEDAC6-244B-E609-D56B-E48AEDCEFB93}"/>
              </a:ext>
            </a:extLst>
          </p:cNvPr>
          <p:cNvSpPr/>
          <p:nvPr/>
        </p:nvSpPr>
        <p:spPr bwMode="auto">
          <a:xfrm>
            <a:off x="-58932" y="601282"/>
            <a:ext cx="8294217" cy="768217"/>
          </a:xfrm>
          <a:prstGeom prst="roundRect">
            <a:avLst/>
          </a:prstGeom>
          <a:solidFill>
            <a:srgbClr val="6E1E62"/>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fontAlgn="base">
              <a:spcBef>
                <a:spcPct val="0"/>
              </a:spcBef>
              <a:spcAft>
                <a:spcPct val="0"/>
              </a:spcAft>
            </a:pPr>
            <a:endParaRPr kumimoji="0" lang="en-GB" sz="2000" b="0" i="0" u="none" strike="noStrike" cap="none" normalizeH="0" baseline="0" dirty="0">
              <a:ln>
                <a:noFill/>
              </a:ln>
              <a:solidFill>
                <a:srgbClr val="000000"/>
              </a:solidFill>
              <a:effectLst/>
              <a:latin typeface="Arial" charset="0"/>
              <a:ea typeface="ＭＳ Ｐゴシック" charset="0"/>
            </a:endParaRPr>
          </a:p>
        </p:txBody>
      </p:sp>
      <p:sp>
        <p:nvSpPr>
          <p:cNvPr id="6" name="Rectangle: Rounded Corners 5">
            <a:extLst>
              <a:ext uri="{FF2B5EF4-FFF2-40B4-BE49-F238E27FC236}">
                <a16:creationId xmlns:a16="http://schemas.microsoft.com/office/drawing/2014/main" id="{8F849EE6-D9B5-4E4B-3927-144362CE961E}"/>
              </a:ext>
            </a:extLst>
          </p:cNvPr>
          <p:cNvSpPr/>
          <p:nvPr/>
        </p:nvSpPr>
        <p:spPr bwMode="auto">
          <a:xfrm>
            <a:off x="1344747" y="601282"/>
            <a:ext cx="6775995" cy="712457"/>
          </a:xfrm>
          <a:prstGeom prst="roundRect">
            <a:avLst/>
          </a:prstGeom>
          <a:no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algn="ctr" fontAlgn="base">
              <a:spcBef>
                <a:spcPct val="0"/>
              </a:spcBef>
              <a:spcAft>
                <a:spcPct val="0"/>
              </a:spcAft>
            </a:pPr>
            <a:r>
              <a:rPr lang="en-US" sz="2400" b="1" dirty="0">
                <a:solidFill>
                  <a:schemeClr val="bg1"/>
                </a:solidFill>
                <a:latin typeface="Calibri "/>
                <a:cs typeface="Arial" panose="020B0604020202020204" pitchFamily="34" charset="0"/>
              </a:rPr>
              <a:t>Further reading </a:t>
            </a:r>
            <a:r>
              <a:rPr lang="en-US" sz="2400" b="1" dirty="0" err="1">
                <a:solidFill>
                  <a:schemeClr val="bg1"/>
                </a:solidFill>
                <a:latin typeface="Calibri "/>
                <a:cs typeface="Arial" panose="020B0604020202020204" pitchFamily="34" charset="0"/>
              </a:rPr>
              <a:t>abuot</a:t>
            </a:r>
            <a:r>
              <a:rPr lang="en-US" sz="2400" b="1" dirty="0">
                <a:solidFill>
                  <a:schemeClr val="bg1"/>
                </a:solidFill>
                <a:latin typeface="Calibri "/>
                <a:cs typeface="Arial" panose="020B0604020202020204" pitchFamily="34" charset="0"/>
              </a:rPr>
              <a:t> humanist resources</a:t>
            </a:r>
            <a:endParaRPr kumimoji="0" lang="en-GB" sz="1900" b="0" i="0" u="none" strike="noStrike" cap="none" normalizeH="0" baseline="0" dirty="0">
              <a:ln>
                <a:noFill/>
              </a:ln>
              <a:solidFill>
                <a:srgbClr val="000000"/>
              </a:solidFill>
              <a:effectLst/>
              <a:latin typeface="Arial" charset="0"/>
              <a:ea typeface="ＭＳ Ｐゴシック" charset="0"/>
            </a:endParaRPr>
          </a:p>
        </p:txBody>
      </p:sp>
      <p:pic>
        <p:nvPicPr>
          <p:cNvPr id="18" name="Picture 17">
            <a:extLst>
              <a:ext uri="{FF2B5EF4-FFF2-40B4-BE49-F238E27FC236}">
                <a16:creationId xmlns:a16="http://schemas.microsoft.com/office/drawing/2014/main" id="{4DA7CD60-9398-99DB-AABA-539694B1B101}"/>
              </a:ext>
            </a:extLst>
          </p:cNvPr>
          <p:cNvPicPr>
            <a:picLocks noChangeAspect="1"/>
          </p:cNvPicPr>
          <p:nvPr/>
        </p:nvPicPr>
        <p:blipFill rotWithShape="1">
          <a:blip r:embed="rId5"/>
          <a:srcRect l="446" t="4278" r="2376" b="1229"/>
          <a:stretch/>
        </p:blipFill>
        <p:spPr>
          <a:xfrm>
            <a:off x="179444" y="332669"/>
            <a:ext cx="1305346" cy="1313659"/>
          </a:xfrm>
          <a:prstGeom prst="ellipse">
            <a:avLst/>
          </a:prstGeom>
        </p:spPr>
      </p:pic>
      <p:sp>
        <p:nvSpPr>
          <p:cNvPr id="7" name="TextBox 6">
            <a:extLst>
              <a:ext uri="{FF2B5EF4-FFF2-40B4-BE49-F238E27FC236}">
                <a16:creationId xmlns:a16="http://schemas.microsoft.com/office/drawing/2014/main" id="{573814F8-68AB-26B8-578E-BE15C5AA1B46}"/>
              </a:ext>
            </a:extLst>
          </p:cNvPr>
          <p:cNvSpPr txBox="1"/>
          <p:nvPr/>
        </p:nvSpPr>
        <p:spPr>
          <a:xfrm>
            <a:off x="556962" y="1638112"/>
            <a:ext cx="8030075" cy="4278094"/>
          </a:xfrm>
          <a:prstGeom prst="rect">
            <a:avLst/>
          </a:prstGeom>
          <a:noFill/>
        </p:spPr>
        <p:txBody>
          <a:bodyPr wrap="square" rtlCol="0">
            <a:spAutoFit/>
          </a:bodyPr>
          <a:lstStyle/>
          <a:p>
            <a:pPr marL="285750" indent="-285750" algn="l">
              <a:buFont typeface="Arial" panose="020B0604020202020204" pitchFamily="34" charset="0"/>
              <a:buChar char="•"/>
            </a:pPr>
            <a:r>
              <a:rPr lang="en-US" sz="1600" b="0" i="0" dirty="0">
                <a:solidFill>
                  <a:srgbClr val="212529"/>
                </a:solidFill>
                <a:effectLst/>
                <a:highlight>
                  <a:srgbClr val="FFFFFF"/>
                </a:highlight>
                <a:latin typeface="Söhne"/>
              </a:rPr>
              <a:t>Humanism is an approach to life that is found throughout time and across the world in many different cultures. You can find out more about what humanists think and believe under </a:t>
            </a:r>
            <a:r>
              <a:rPr lang="en-US" sz="1600" b="0" i="0" u="sng" dirty="0">
                <a:solidFill>
                  <a:srgbClr val="212529"/>
                </a:solidFill>
                <a:effectLst/>
                <a:highlight>
                  <a:srgbClr val="FFFFFF"/>
                </a:highlight>
                <a:latin typeface="Söhne"/>
                <a:hlinkClick r:id="rId6"/>
              </a:rPr>
              <a:t>Humanism Today</a:t>
            </a:r>
            <a:r>
              <a:rPr lang="en-US" sz="1600" b="0" i="0" dirty="0">
                <a:solidFill>
                  <a:srgbClr val="212529"/>
                </a:solidFill>
                <a:effectLst/>
                <a:highlight>
                  <a:srgbClr val="FFFFFF"/>
                </a:highlight>
                <a:latin typeface="Söhne"/>
              </a:rPr>
              <a:t>, and more about how humanism has developed over time under </a:t>
            </a:r>
            <a:r>
              <a:rPr lang="en-US" sz="1600" b="0" i="0" u="sng" dirty="0">
                <a:solidFill>
                  <a:srgbClr val="212529"/>
                </a:solidFill>
                <a:effectLst/>
                <a:highlight>
                  <a:srgbClr val="FFFFFF"/>
                </a:highlight>
                <a:latin typeface="Söhne"/>
                <a:hlinkClick r:id="rId7"/>
              </a:rPr>
              <a:t>The Humanist Tradition</a:t>
            </a:r>
            <a:r>
              <a:rPr lang="en-US" sz="1600" b="0" i="0" dirty="0">
                <a:solidFill>
                  <a:srgbClr val="212529"/>
                </a:solidFill>
                <a:effectLst/>
                <a:highlight>
                  <a:srgbClr val="FFFFFF"/>
                </a:highlight>
                <a:latin typeface="Söhne"/>
              </a:rPr>
              <a:t>.</a:t>
            </a:r>
          </a:p>
          <a:p>
            <a:pPr marL="285750" indent="-285750" algn="l">
              <a:buFont typeface="Arial" panose="020B0604020202020204" pitchFamily="34" charset="0"/>
              <a:buChar char="•"/>
            </a:pPr>
            <a:r>
              <a:rPr lang="en-US" sz="1600" b="0" i="0" dirty="0">
                <a:solidFill>
                  <a:srgbClr val="212529"/>
                </a:solidFill>
                <a:effectLst/>
                <a:highlight>
                  <a:srgbClr val="FFFFFF"/>
                </a:highlight>
                <a:latin typeface="Söhne"/>
              </a:rPr>
              <a:t>Our ‘</a:t>
            </a:r>
            <a:r>
              <a:rPr lang="en-US" sz="1600" b="0" i="0" u="sng" dirty="0">
                <a:solidFill>
                  <a:srgbClr val="212529"/>
                </a:solidFill>
                <a:effectLst/>
                <a:highlight>
                  <a:srgbClr val="FFFFFF"/>
                </a:highlight>
                <a:latin typeface="Söhne"/>
                <a:hlinkClick r:id="rId8"/>
              </a:rPr>
              <a:t>Understanding Humanism</a:t>
            </a:r>
            <a:r>
              <a:rPr lang="en-US" sz="1600" b="0" i="0" dirty="0">
                <a:solidFill>
                  <a:srgbClr val="212529"/>
                </a:solidFill>
                <a:effectLst/>
                <a:highlight>
                  <a:srgbClr val="FFFFFF"/>
                </a:highlight>
                <a:latin typeface="Söhne"/>
              </a:rPr>
              <a:t>‘ education website for teachers offers a large range of resources for learning about humanism.</a:t>
            </a:r>
          </a:p>
          <a:p>
            <a:pPr algn="l"/>
            <a:r>
              <a:rPr lang="en-US" sz="1600" b="0" i="0" dirty="0">
                <a:effectLst/>
                <a:highlight>
                  <a:srgbClr val="FFFFFF"/>
                </a:highlight>
                <a:latin typeface="Söhne"/>
              </a:rPr>
              <a:t> See also:</a:t>
            </a:r>
          </a:p>
          <a:p>
            <a:pPr marL="285750" indent="-285750" algn="l">
              <a:buFont typeface="Arial" panose="020B0604020202020204" pitchFamily="34" charset="0"/>
              <a:buChar char="•"/>
            </a:pPr>
            <a:r>
              <a:rPr lang="en-US" sz="1600" b="0" i="0" u="sng" dirty="0">
                <a:solidFill>
                  <a:srgbClr val="212529"/>
                </a:solidFill>
                <a:effectLst/>
                <a:highlight>
                  <a:srgbClr val="FFFFFF"/>
                </a:highlight>
                <a:latin typeface="Söhne"/>
                <a:hlinkClick r:id="rId9"/>
              </a:rPr>
              <a:t>The Little Book of Humanism</a:t>
            </a:r>
            <a:r>
              <a:rPr lang="en-US" sz="1600" b="0" i="0" dirty="0">
                <a:solidFill>
                  <a:srgbClr val="212529"/>
                </a:solidFill>
                <a:effectLst/>
                <a:highlight>
                  <a:srgbClr val="FFFFFF"/>
                </a:highlight>
                <a:latin typeface="Söhne"/>
              </a:rPr>
              <a:t> (Little, Brown) – an accessible introduction to humanism from Humanists UK President Alice Roberts and Chief Executive Andrew Copson</a:t>
            </a:r>
          </a:p>
          <a:p>
            <a:pPr marL="285750" indent="-285750" algn="l">
              <a:buFont typeface="Arial" panose="020B0604020202020204" pitchFamily="34" charset="0"/>
              <a:buChar char="•"/>
            </a:pPr>
            <a:r>
              <a:rPr lang="en-US" sz="1600" b="0" i="0" u="sng" dirty="0">
                <a:solidFill>
                  <a:srgbClr val="212529"/>
                </a:solidFill>
                <a:effectLst/>
                <a:highlight>
                  <a:srgbClr val="FFFFFF"/>
                </a:highlight>
                <a:latin typeface="Söhne"/>
                <a:hlinkClick r:id="rId10"/>
              </a:rPr>
              <a:t>On Humanism</a:t>
            </a:r>
            <a:r>
              <a:rPr lang="en-US" sz="1600" b="0" i="0" dirty="0">
                <a:solidFill>
                  <a:srgbClr val="212529"/>
                </a:solidFill>
                <a:effectLst/>
                <a:highlight>
                  <a:srgbClr val="FFFFFF"/>
                </a:highlight>
                <a:latin typeface="Söhne"/>
              </a:rPr>
              <a:t> (Routledge) – a great introduction to humanism by Humanists UK patron Richard Norman</a:t>
            </a:r>
          </a:p>
          <a:p>
            <a:pPr marL="285750" indent="-285750" algn="l">
              <a:buFont typeface="Arial" panose="020B0604020202020204" pitchFamily="34" charset="0"/>
              <a:buChar char="•"/>
            </a:pPr>
            <a:r>
              <a:rPr lang="en-US" sz="1600" b="0" i="0" u="sng" dirty="0">
                <a:solidFill>
                  <a:srgbClr val="212529"/>
                </a:solidFill>
                <a:effectLst/>
                <a:highlight>
                  <a:srgbClr val="FFFFFF"/>
                </a:highlight>
                <a:latin typeface="Söhne"/>
                <a:hlinkClick r:id="rId11"/>
              </a:rPr>
              <a:t>Humanism: A Very Short Introduction</a:t>
            </a:r>
            <a:r>
              <a:rPr lang="en-US" sz="1600" b="0" i="0" dirty="0">
                <a:solidFill>
                  <a:srgbClr val="212529"/>
                </a:solidFill>
                <a:effectLst/>
                <a:highlight>
                  <a:srgbClr val="FFFFFF"/>
                </a:highlight>
                <a:latin typeface="Söhne"/>
              </a:rPr>
              <a:t> (Oxford University Press) by Stephen Law</a:t>
            </a:r>
          </a:p>
          <a:p>
            <a:pPr marL="285750" indent="-285750" algn="l">
              <a:buFont typeface="Arial" panose="020B0604020202020204" pitchFamily="34" charset="0"/>
              <a:buChar char="•"/>
            </a:pPr>
            <a:r>
              <a:rPr lang="en-US" sz="1600" b="0" i="0" u="sng" dirty="0">
                <a:solidFill>
                  <a:srgbClr val="212529"/>
                </a:solidFill>
                <a:effectLst/>
                <a:highlight>
                  <a:srgbClr val="FFFFFF"/>
                </a:highlight>
                <a:latin typeface="Söhne"/>
                <a:hlinkClick r:id="rId12"/>
              </a:rPr>
              <a:t>Humanism: A Beginner’s Guide</a:t>
            </a:r>
            <a:r>
              <a:rPr lang="en-US" sz="1600" b="0" i="0" dirty="0">
                <a:solidFill>
                  <a:srgbClr val="212529"/>
                </a:solidFill>
                <a:effectLst/>
                <a:highlight>
                  <a:srgbClr val="FFFFFF"/>
                </a:highlight>
                <a:latin typeface="Söhne"/>
              </a:rPr>
              <a:t> (</a:t>
            </a:r>
            <a:r>
              <a:rPr lang="en-US" sz="1600" b="0" i="0" dirty="0" err="1">
                <a:solidFill>
                  <a:srgbClr val="212529"/>
                </a:solidFill>
                <a:effectLst/>
                <a:highlight>
                  <a:srgbClr val="FFFFFF"/>
                </a:highlight>
                <a:latin typeface="Söhne"/>
              </a:rPr>
              <a:t>OneWorld</a:t>
            </a:r>
            <a:r>
              <a:rPr lang="en-US" sz="1600" b="0" i="0" dirty="0">
                <a:solidFill>
                  <a:srgbClr val="212529"/>
                </a:solidFill>
                <a:effectLst/>
                <a:highlight>
                  <a:srgbClr val="FFFFFF"/>
                </a:highlight>
                <a:latin typeface="Söhne"/>
              </a:rPr>
              <a:t>) by Humanists UK patron Peter Cave</a:t>
            </a:r>
          </a:p>
          <a:p>
            <a:pPr marL="285750" indent="-285750" algn="l">
              <a:buFont typeface="Arial" panose="020B0604020202020204" pitchFamily="34" charset="0"/>
              <a:buChar char="•"/>
            </a:pPr>
            <a:r>
              <a:rPr lang="en-US" sz="1600" b="0" i="0" u="sng" dirty="0">
                <a:solidFill>
                  <a:srgbClr val="212529"/>
                </a:solidFill>
                <a:effectLst/>
                <a:highlight>
                  <a:srgbClr val="FFFFFF"/>
                </a:highlight>
                <a:latin typeface="Söhne"/>
                <a:hlinkClick r:id="rId13"/>
              </a:rPr>
              <a:t>“The milk of humanist kindness”</a:t>
            </a:r>
            <a:r>
              <a:rPr lang="en-US" sz="1600" b="0" i="0" dirty="0">
                <a:solidFill>
                  <a:srgbClr val="212529"/>
                </a:solidFill>
                <a:effectLst/>
                <a:highlight>
                  <a:srgbClr val="FFFFFF"/>
                </a:highlight>
                <a:latin typeface="Söhne"/>
              </a:rPr>
              <a:t> Blog by Humanists UK Vice President A C Grayling (Guardian, 2006)</a:t>
            </a:r>
          </a:p>
          <a:p>
            <a:pPr marL="285750" indent="-285750" algn="l">
              <a:buFont typeface="Arial" panose="020B0604020202020204" pitchFamily="34" charset="0"/>
              <a:buChar char="•"/>
            </a:pPr>
            <a:r>
              <a:rPr lang="en-US" sz="1600" b="0" i="0" u="sng" dirty="0">
                <a:solidFill>
                  <a:srgbClr val="212529"/>
                </a:solidFill>
                <a:effectLst/>
                <a:highlight>
                  <a:srgbClr val="FFFFFF"/>
                </a:highlight>
                <a:latin typeface="Söhne"/>
                <a:hlinkClick r:id="rId14"/>
              </a:rPr>
              <a:t>Non-religious beliefs</a:t>
            </a:r>
            <a:r>
              <a:rPr lang="en-US" sz="1600" b="0" i="0" dirty="0">
                <a:solidFill>
                  <a:srgbClr val="212529"/>
                </a:solidFill>
                <a:effectLst/>
                <a:highlight>
                  <a:srgbClr val="FFFFFF"/>
                </a:highlight>
                <a:latin typeface="Söhne"/>
              </a:rPr>
              <a:t> – some definitions and distinctions. What’s the difference between an atheist, an agnostic and a humanist?</a:t>
            </a:r>
          </a:p>
        </p:txBody>
      </p:sp>
    </p:spTree>
    <p:custDataLst>
      <p:tags r:id="rId1"/>
    </p:custDataLst>
    <p:extLst>
      <p:ext uri="{BB962C8B-B14F-4D97-AF65-F5344CB8AC3E}">
        <p14:creationId xmlns:p14="http://schemas.microsoft.com/office/powerpoint/2010/main" val="12175457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8" name="Picture 27" descr="Graphical user interface&#10;&#10;Description automatically generated">
            <a:extLst>
              <a:ext uri="{FF2B5EF4-FFF2-40B4-BE49-F238E27FC236}">
                <a16:creationId xmlns:a16="http://schemas.microsoft.com/office/drawing/2014/main" id="{3ABD6681-49B8-90AA-EE62-D6C48B9894DE}"/>
              </a:ext>
            </a:extLst>
          </p:cNvPr>
          <p:cNvPicPr>
            <a:picLocks noChangeAspect="1"/>
          </p:cNvPicPr>
          <p:nvPr/>
        </p:nvPicPr>
        <p:blipFill rotWithShape="1">
          <a:blip r:embed="rId4" cstate="print">
            <a:extLst>
              <a:ext uri="{28A0092B-C50C-407E-A947-70E740481C1C}">
                <a14:useLocalDpi xmlns:a14="http://schemas.microsoft.com/office/drawing/2010/main" val="0"/>
              </a:ext>
            </a:extLst>
          </a:blip>
          <a:srcRect t="9895" r="8307" b="25931"/>
          <a:stretch/>
        </p:blipFill>
        <p:spPr>
          <a:xfrm>
            <a:off x="7377113" y="79926"/>
            <a:ext cx="1603341" cy="504208"/>
          </a:xfrm>
          <a:prstGeom prst="rect">
            <a:avLst/>
          </a:prstGeom>
        </p:spPr>
      </p:pic>
      <p:sp>
        <p:nvSpPr>
          <p:cNvPr id="13" name="TextBox 12">
            <a:extLst>
              <a:ext uri="{FF2B5EF4-FFF2-40B4-BE49-F238E27FC236}">
                <a16:creationId xmlns:a16="http://schemas.microsoft.com/office/drawing/2014/main" id="{EF1A8776-6E70-6D0D-12A3-0397CC4ECA74}"/>
              </a:ext>
            </a:extLst>
          </p:cNvPr>
          <p:cNvSpPr txBox="1"/>
          <p:nvPr/>
        </p:nvSpPr>
        <p:spPr>
          <a:xfrm>
            <a:off x="556962" y="2160568"/>
            <a:ext cx="8030075" cy="4555093"/>
          </a:xfrm>
          <a:prstGeom prst="rect">
            <a:avLst/>
          </a:prstGeom>
          <a:noFill/>
        </p:spPr>
        <p:txBody>
          <a:bodyPr wrap="square" rtlCol="0">
            <a:spAutoFit/>
          </a:bodyPr>
          <a:lstStyle/>
          <a:p>
            <a:r>
              <a:rPr lang="en-GB" sz="2400" b="1" dirty="0">
                <a:solidFill>
                  <a:schemeClr val="accent1"/>
                </a:solidFill>
                <a:latin typeface="Calibri" panose="020F0502020204030204" pitchFamily="34" charset="0"/>
                <a:ea typeface="Calibri" panose="020F0502020204030204" pitchFamily="34" charset="0"/>
                <a:cs typeface="Calibri" panose="020F0502020204030204" pitchFamily="34" charset="0"/>
              </a:rPr>
              <a:t>Pastoral Care = </a:t>
            </a:r>
            <a:r>
              <a:rPr lang="en-GB" sz="2400" dirty="0">
                <a:latin typeface="Calibri" panose="020F0502020204030204" pitchFamily="34" charset="0"/>
                <a:ea typeface="Calibri" panose="020F0502020204030204" pitchFamily="34" charset="0"/>
                <a:cs typeface="Calibri" panose="020F0502020204030204" pitchFamily="34" charset="0"/>
              </a:rPr>
              <a:t>providing emotional support to a person in challenging times.</a:t>
            </a:r>
          </a:p>
          <a:p>
            <a:endParaRPr lang="en-GB" sz="2800" dirty="0">
              <a:latin typeface="Calibri" panose="020F0502020204030204" pitchFamily="34" charset="0"/>
              <a:ea typeface="Calibri" panose="020F0502020204030204" pitchFamily="34" charset="0"/>
              <a:cs typeface="Calibri" panose="020F0502020204030204" pitchFamily="34" charset="0"/>
            </a:endParaRPr>
          </a:p>
          <a:p>
            <a:r>
              <a:rPr lang="en-GB" sz="2400" b="1" dirty="0">
                <a:solidFill>
                  <a:schemeClr val="accent1"/>
                </a:solidFill>
                <a:effectLst/>
                <a:latin typeface="Calibri" panose="020F0502020204030204" pitchFamily="34" charset="0"/>
                <a:ea typeface="Calibri" panose="020F0502020204030204" pitchFamily="34" charset="0"/>
                <a:cs typeface="Calibri" panose="020F0502020204030204" pitchFamily="34" charset="0"/>
              </a:rPr>
              <a:t>Spiritual </a:t>
            </a:r>
            <a:r>
              <a:rPr lang="en-GB" sz="2400" b="1" dirty="0">
                <a:solidFill>
                  <a:schemeClr val="accent1"/>
                </a:solidFill>
                <a:latin typeface="Calibri" panose="020F0502020204030204" pitchFamily="34" charset="0"/>
                <a:ea typeface="Calibri" panose="020F0502020204030204" pitchFamily="34" charset="0"/>
                <a:cs typeface="Calibri" panose="020F0502020204030204" pitchFamily="34" charset="0"/>
              </a:rPr>
              <a:t>C</a:t>
            </a:r>
            <a:r>
              <a:rPr lang="en-GB" sz="2400" b="1" dirty="0">
                <a:solidFill>
                  <a:schemeClr val="accent1"/>
                </a:solidFill>
                <a:effectLst/>
                <a:latin typeface="Calibri" panose="020F0502020204030204" pitchFamily="34" charset="0"/>
                <a:ea typeface="Calibri" panose="020F0502020204030204" pitchFamily="34" charset="0"/>
                <a:cs typeface="Calibri" panose="020F0502020204030204" pitchFamily="34" charset="0"/>
              </a:rPr>
              <a:t>are = </a:t>
            </a:r>
            <a:r>
              <a:rPr lang="en-GB" sz="2400" dirty="0">
                <a:effectLst/>
                <a:latin typeface="Calibri" panose="020F0502020204030204" pitchFamily="34" charset="0"/>
                <a:ea typeface="Calibri" panose="020F0502020204030204" pitchFamily="34" charset="0"/>
                <a:cs typeface="Calibri" panose="020F0502020204030204" pitchFamily="34" charset="0"/>
              </a:rPr>
              <a:t>reflecting on the worldview of a person: the things that bring meaning, their morals and values, the bigger questions of life e.g. why me?</a:t>
            </a:r>
          </a:p>
          <a:p>
            <a:endParaRPr lang="en-GB" sz="2800" dirty="0">
              <a:latin typeface="Calibri" panose="020F0502020204030204" pitchFamily="34" charset="0"/>
              <a:ea typeface="Calibri" panose="020F0502020204030204" pitchFamily="34" charset="0"/>
              <a:cs typeface="Calibri" panose="020F0502020204030204" pitchFamily="34" charset="0"/>
            </a:endParaRPr>
          </a:p>
          <a:p>
            <a:r>
              <a:rPr lang="en-GB" sz="2400" b="1" dirty="0">
                <a:solidFill>
                  <a:schemeClr val="accent1"/>
                </a:solidFill>
                <a:effectLst/>
                <a:latin typeface="Calibri"/>
                <a:ea typeface="Calibri" panose="020F0502020204030204" pitchFamily="34" charset="0"/>
                <a:cs typeface="Calibri"/>
              </a:rPr>
              <a:t>Religious care = </a:t>
            </a:r>
            <a:r>
              <a:rPr lang="en-GB" sz="2400" dirty="0">
                <a:effectLst/>
                <a:latin typeface="Calibri"/>
                <a:ea typeface="Calibri" panose="020F0502020204030204" pitchFamily="34" charset="0"/>
                <a:cs typeface="Calibri"/>
              </a:rPr>
              <a:t>supporting people to </a:t>
            </a:r>
            <a:r>
              <a:rPr lang="en-GB" sz="2400" dirty="0">
                <a:latin typeface="Calibri"/>
                <a:ea typeface="Calibri" panose="020F0502020204030204" pitchFamily="34" charset="0"/>
                <a:cs typeface="Calibri"/>
              </a:rPr>
              <a:t>practise </a:t>
            </a:r>
            <a:r>
              <a:rPr lang="en-GB" sz="2400" dirty="0">
                <a:effectLst/>
                <a:latin typeface="Calibri"/>
                <a:ea typeface="Calibri" panose="020F0502020204030204" pitchFamily="34" charset="0"/>
                <a:cs typeface="Calibri"/>
              </a:rPr>
              <a:t>their faith or belief through rituals and rites. </a:t>
            </a:r>
          </a:p>
          <a:p>
            <a:endParaRPr lang="en-GB" sz="2400" dirty="0">
              <a:latin typeface="Calibri"/>
              <a:ea typeface="Calibri" panose="020F0502020204030204" pitchFamily="34" charset="0"/>
              <a:cs typeface="Calibri"/>
            </a:endParaRPr>
          </a:p>
          <a:p>
            <a:r>
              <a:rPr lang="en-GB" sz="2400" dirty="0">
                <a:effectLst/>
                <a:latin typeface="Calibri"/>
                <a:ea typeface="Calibri" panose="020F0502020204030204" pitchFamily="34" charset="0"/>
                <a:cs typeface="Calibri"/>
              </a:rPr>
              <a:t>Chaplaincy for all!</a:t>
            </a:r>
            <a:endParaRPr lang="en-GB" sz="1800" dirty="0">
              <a:effectLst/>
              <a:latin typeface="Calibri" panose="020F0502020204030204" pitchFamily="34" charset="0"/>
              <a:ea typeface="Calibri" panose="020F0502020204030204" pitchFamily="34" charset="0"/>
              <a:cs typeface="Calibri" panose="020F0502020204030204" pitchFamily="34" charset="0"/>
            </a:endParaRPr>
          </a:p>
          <a:p>
            <a:endParaRPr lang="en-GB" dirty="0"/>
          </a:p>
        </p:txBody>
      </p:sp>
      <p:sp>
        <p:nvSpPr>
          <p:cNvPr id="2" name="Rectangle: Rounded Corners 1">
            <a:extLst>
              <a:ext uri="{FF2B5EF4-FFF2-40B4-BE49-F238E27FC236}">
                <a16:creationId xmlns:a16="http://schemas.microsoft.com/office/drawing/2014/main" id="{F0EEDAC6-244B-E609-D56B-E48AEDCEFB93}"/>
              </a:ext>
            </a:extLst>
          </p:cNvPr>
          <p:cNvSpPr/>
          <p:nvPr/>
        </p:nvSpPr>
        <p:spPr bwMode="auto">
          <a:xfrm>
            <a:off x="-58932" y="1382604"/>
            <a:ext cx="8294217" cy="577173"/>
          </a:xfrm>
          <a:prstGeom prst="roundRect">
            <a:avLst/>
          </a:prstGeom>
          <a:solidFill>
            <a:srgbClr val="6E1E62"/>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fontAlgn="base">
              <a:spcBef>
                <a:spcPct val="0"/>
              </a:spcBef>
              <a:spcAft>
                <a:spcPct val="0"/>
              </a:spcAft>
            </a:pPr>
            <a:endParaRPr kumimoji="0" lang="en-GB" sz="2000" b="0" i="0" u="none" strike="noStrike" cap="none" normalizeH="0" baseline="0" dirty="0">
              <a:ln>
                <a:noFill/>
              </a:ln>
              <a:solidFill>
                <a:srgbClr val="000000"/>
              </a:solidFill>
              <a:effectLst/>
              <a:latin typeface="Arial" charset="0"/>
              <a:ea typeface="ＭＳ Ｐゴシック" charset="0"/>
            </a:endParaRPr>
          </a:p>
        </p:txBody>
      </p:sp>
      <p:sp>
        <p:nvSpPr>
          <p:cNvPr id="6" name="Rectangle: Rounded Corners 5">
            <a:extLst>
              <a:ext uri="{FF2B5EF4-FFF2-40B4-BE49-F238E27FC236}">
                <a16:creationId xmlns:a16="http://schemas.microsoft.com/office/drawing/2014/main" id="{8F849EE6-D9B5-4E4B-3927-144362CE961E}"/>
              </a:ext>
            </a:extLst>
          </p:cNvPr>
          <p:cNvSpPr/>
          <p:nvPr/>
        </p:nvSpPr>
        <p:spPr bwMode="auto">
          <a:xfrm>
            <a:off x="1102889" y="1400041"/>
            <a:ext cx="6454502" cy="535279"/>
          </a:xfrm>
          <a:prstGeom prst="roundRect">
            <a:avLst/>
          </a:prstGeom>
          <a:no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algn="ctr" fontAlgn="base">
              <a:spcBef>
                <a:spcPct val="0"/>
              </a:spcBef>
              <a:spcAft>
                <a:spcPct val="0"/>
              </a:spcAft>
            </a:pPr>
            <a:r>
              <a:rPr lang="en-GB" sz="2000" b="1" dirty="0">
                <a:solidFill>
                  <a:schemeClr val="bg1"/>
                </a:solidFill>
                <a:latin typeface="Calibri "/>
                <a:cs typeface="Arial" panose="020B0604020202020204" pitchFamily="34" charset="0"/>
              </a:rPr>
              <a:t>   </a:t>
            </a:r>
            <a:r>
              <a:rPr lang="en-GB" sz="2400" b="1" dirty="0">
                <a:solidFill>
                  <a:schemeClr val="bg1"/>
                </a:solidFill>
                <a:latin typeface="Calibri "/>
                <a:cs typeface="Arial" panose="020B0604020202020204" pitchFamily="34" charset="0"/>
              </a:rPr>
              <a:t>What is Pastoral, Spiritual and Religious Care?</a:t>
            </a:r>
            <a:endParaRPr kumimoji="0" lang="en-GB" sz="1900" b="0" i="0" u="none" strike="noStrike" cap="none" normalizeH="0" baseline="0" dirty="0">
              <a:ln>
                <a:noFill/>
              </a:ln>
              <a:solidFill>
                <a:srgbClr val="000000"/>
              </a:solidFill>
              <a:effectLst/>
              <a:latin typeface="Arial" charset="0"/>
              <a:ea typeface="ＭＳ Ｐゴシック" charset="0"/>
            </a:endParaRPr>
          </a:p>
        </p:txBody>
      </p:sp>
      <p:pic>
        <p:nvPicPr>
          <p:cNvPr id="18" name="Picture 17">
            <a:extLst>
              <a:ext uri="{FF2B5EF4-FFF2-40B4-BE49-F238E27FC236}">
                <a16:creationId xmlns:a16="http://schemas.microsoft.com/office/drawing/2014/main" id="{4DA7CD60-9398-99DB-AABA-539694B1B101}"/>
              </a:ext>
            </a:extLst>
          </p:cNvPr>
          <p:cNvPicPr>
            <a:picLocks noChangeAspect="1"/>
          </p:cNvPicPr>
          <p:nvPr/>
        </p:nvPicPr>
        <p:blipFill rotWithShape="1">
          <a:blip r:embed="rId5"/>
          <a:srcRect l="446" t="4278" r="2376" b="1229"/>
          <a:stretch/>
        </p:blipFill>
        <p:spPr>
          <a:xfrm>
            <a:off x="341755" y="1181813"/>
            <a:ext cx="980725" cy="986971"/>
          </a:xfrm>
          <a:prstGeom prst="ellipse">
            <a:avLst/>
          </a:prstGeom>
        </p:spPr>
      </p:pic>
    </p:spTree>
    <p:custDataLst>
      <p:tags r:id="rId1"/>
    </p:custDataLst>
    <p:extLst>
      <p:ext uri="{BB962C8B-B14F-4D97-AF65-F5344CB8AC3E}">
        <p14:creationId xmlns:p14="http://schemas.microsoft.com/office/powerpoint/2010/main" val="2069947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3">
                                            <p:txEl>
                                              <p:pRg st="2" end="2"/>
                                            </p:txEl>
                                          </p:spTgt>
                                        </p:tgtEl>
                                        <p:attrNameLst>
                                          <p:attrName>style.visibility</p:attrName>
                                        </p:attrNameLst>
                                      </p:cBhvr>
                                      <p:to>
                                        <p:strVal val="visible"/>
                                      </p:to>
                                    </p:set>
                                    <p:animEffect transition="in" filter="fade">
                                      <p:cBhvr>
                                        <p:cTn id="7" dur="500"/>
                                        <p:tgtEl>
                                          <p:spTgt spid="1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3">
                                            <p:txEl>
                                              <p:pRg st="4" end="4"/>
                                            </p:txEl>
                                          </p:spTgt>
                                        </p:tgtEl>
                                        <p:attrNameLst>
                                          <p:attrName>style.visibility</p:attrName>
                                        </p:attrNameLst>
                                      </p:cBhvr>
                                      <p:to>
                                        <p:strVal val="visible"/>
                                      </p:to>
                                    </p:set>
                                    <p:animEffect transition="in" filter="fade">
                                      <p:cBhvr>
                                        <p:cTn id="12" dur="500"/>
                                        <p:tgtEl>
                                          <p:spTgt spid="13">
                                            <p:txEl>
                                              <p:pRg st="4" end="4"/>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3">
                                            <p:txEl>
                                              <p:pRg st="6" end="6"/>
                                            </p:txEl>
                                          </p:spTgt>
                                        </p:tgtEl>
                                        <p:attrNameLst>
                                          <p:attrName>style.visibility</p:attrName>
                                        </p:attrNameLst>
                                      </p:cBhvr>
                                      <p:to>
                                        <p:strVal val="visible"/>
                                      </p:to>
                                    </p:set>
                                    <p:animEffect transition="in" filter="fade">
                                      <p:cBhvr>
                                        <p:cTn id="17" dur="500"/>
                                        <p:tgtEl>
                                          <p:spTgt spid="1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8" name="Picture 27" descr="Graphical user interface&#10;&#10;Description automatically generated">
            <a:extLst>
              <a:ext uri="{FF2B5EF4-FFF2-40B4-BE49-F238E27FC236}">
                <a16:creationId xmlns:a16="http://schemas.microsoft.com/office/drawing/2014/main" id="{3ABD6681-49B8-90AA-EE62-D6C48B9894DE}"/>
              </a:ext>
            </a:extLst>
          </p:cNvPr>
          <p:cNvPicPr>
            <a:picLocks noChangeAspect="1"/>
          </p:cNvPicPr>
          <p:nvPr/>
        </p:nvPicPr>
        <p:blipFill rotWithShape="1">
          <a:blip r:embed="rId4" cstate="print">
            <a:extLst>
              <a:ext uri="{28A0092B-C50C-407E-A947-70E740481C1C}">
                <a14:useLocalDpi xmlns:a14="http://schemas.microsoft.com/office/drawing/2010/main" val="0"/>
              </a:ext>
            </a:extLst>
          </a:blip>
          <a:srcRect t="9895" r="8307" b="25931"/>
          <a:stretch/>
        </p:blipFill>
        <p:spPr>
          <a:xfrm>
            <a:off x="7377113" y="79926"/>
            <a:ext cx="1603341" cy="504208"/>
          </a:xfrm>
          <a:prstGeom prst="rect">
            <a:avLst/>
          </a:prstGeom>
        </p:spPr>
      </p:pic>
      <p:sp>
        <p:nvSpPr>
          <p:cNvPr id="13" name="TextBox 12">
            <a:extLst>
              <a:ext uri="{FF2B5EF4-FFF2-40B4-BE49-F238E27FC236}">
                <a16:creationId xmlns:a16="http://schemas.microsoft.com/office/drawing/2014/main" id="{EF1A8776-6E70-6D0D-12A3-0397CC4ECA74}"/>
              </a:ext>
            </a:extLst>
          </p:cNvPr>
          <p:cNvSpPr txBox="1"/>
          <p:nvPr/>
        </p:nvSpPr>
        <p:spPr>
          <a:xfrm>
            <a:off x="556962" y="2160568"/>
            <a:ext cx="8030075" cy="4401205"/>
          </a:xfrm>
          <a:prstGeom prst="rect">
            <a:avLst/>
          </a:prstGeom>
          <a:noFill/>
        </p:spPr>
        <p:txBody>
          <a:bodyPr wrap="square" rtlCol="0">
            <a:spAutoFit/>
          </a:bodyPr>
          <a:lstStyle/>
          <a:p>
            <a:r>
              <a:rPr lang="en-GB" sz="2000" b="1" dirty="0">
                <a:solidFill>
                  <a:schemeClr val="accent1"/>
                </a:solidFill>
                <a:latin typeface="Calibri" panose="020F0502020204030204" pitchFamily="34" charset="0"/>
                <a:ea typeface="Calibri" panose="020F0502020204030204" pitchFamily="34" charset="0"/>
                <a:cs typeface="Calibri" panose="020F0502020204030204" pitchFamily="34" charset="0"/>
              </a:rPr>
              <a:t>NRPSN = </a:t>
            </a:r>
            <a:r>
              <a:rPr lang="en-GB" sz="2000" dirty="0">
                <a:latin typeface="Calibri" panose="020F0502020204030204" pitchFamily="34" charset="0"/>
                <a:ea typeface="Calibri" panose="020F0502020204030204" pitchFamily="34" charset="0"/>
                <a:cs typeface="Calibri" panose="020F0502020204030204" pitchFamily="34" charset="0"/>
              </a:rPr>
              <a:t>Non-Religious Pastoral Support Network</a:t>
            </a:r>
          </a:p>
          <a:p>
            <a:endParaRPr lang="en-GB" sz="2000" dirty="0">
              <a:latin typeface="Calibri" panose="020F0502020204030204" pitchFamily="34" charset="0"/>
              <a:ea typeface="Calibri" panose="020F0502020204030204" pitchFamily="34" charset="0"/>
              <a:cs typeface="Calibri" panose="020F0502020204030204" pitchFamily="34" charset="0"/>
            </a:endParaRPr>
          </a:p>
          <a:p>
            <a:r>
              <a:rPr lang="en-GB" sz="2000" b="1" dirty="0">
                <a:solidFill>
                  <a:schemeClr val="accent1"/>
                </a:solidFill>
                <a:effectLst/>
                <a:latin typeface="Calibri" panose="020F0502020204030204" pitchFamily="34" charset="0"/>
                <a:ea typeface="Calibri" panose="020F0502020204030204" pitchFamily="34" charset="0"/>
                <a:cs typeface="Calibri" panose="020F0502020204030204" pitchFamily="34" charset="0"/>
              </a:rPr>
              <a:t>Humanism= </a:t>
            </a:r>
            <a:r>
              <a:rPr lang="en-US" sz="2000" dirty="0">
                <a:latin typeface="Calibri" panose="020F0502020204030204" pitchFamily="34" charset="0"/>
                <a:ea typeface="Calibri" panose="020F0502020204030204" pitchFamily="34" charset="0"/>
                <a:cs typeface="Calibri" panose="020F0502020204030204" pitchFamily="34" charset="0"/>
              </a:rPr>
              <a:t>Defining humanism (Humanists.uk website)</a:t>
            </a:r>
          </a:p>
          <a:p>
            <a:r>
              <a:rPr lang="en-US" sz="2000" dirty="0">
                <a:latin typeface="Calibri" panose="020F0502020204030204" pitchFamily="34" charset="0"/>
                <a:ea typeface="Calibri" panose="020F0502020204030204" pitchFamily="34" charset="0"/>
                <a:cs typeface="Calibri" panose="020F0502020204030204" pitchFamily="34" charset="0"/>
              </a:rPr>
              <a:t>Roughly speaking, the word humanist has come to mean someone who:</a:t>
            </a:r>
          </a:p>
          <a:p>
            <a:endParaRPr lang="en-US" sz="2000" dirty="0">
              <a:latin typeface="Calibri" panose="020F0502020204030204" pitchFamily="34" charset="0"/>
              <a:ea typeface="Calibri" panose="020F0502020204030204" pitchFamily="34" charset="0"/>
              <a:cs typeface="Calibri" panose="020F0502020204030204" pitchFamily="34" charset="0"/>
            </a:endParaRPr>
          </a:p>
          <a:p>
            <a:pPr marL="342900" indent="-342900">
              <a:buFont typeface="Arial" panose="020B0604020202020204" pitchFamily="34" charset="0"/>
              <a:buChar char="•"/>
            </a:pPr>
            <a:r>
              <a:rPr lang="en-US" sz="2000" dirty="0">
                <a:latin typeface="Calibri" panose="020F0502020204030204" pitchFamily="34" charset="0"/>
                <a:ea typeface="Calibri" panose="020F0502020204030204" pitchFamily="34" charset="0"/>
                <a:cs typeface="Calibri" panose="020F0502020204030204" pitchFamily="34" charset="0"/>
              </a:rPr>
              <a:t>trusts to the scientific method when it comes to understanding how the universe works and rejects the idea of the supernatural (and is therefore an atheist or agnostic)</a:t>
            </a:r>
          </a:p>
          <a:p>
            <a:pPr marL="342900" indent="-342900">
              <a:buFont typeface="Arial" panose="020B0604020202020204" pitchFamily="34" charset="0"/>
              <a:buChar char="•"/>
            </a:pPr>
            <a:r>
              <a:rPr lang="en-US" sz="2000" dirty="0">
                <a:latin typeface="Calibri" panose="020F0502020204030204" pitchFamily="34" charset="0"/>
                <a:ea typeface="Calibri" panose="020F0502020204030204" pitchFamily="34" charset="0"/>
                <a:cs typeface="Calibri" panose="020F0502020204030204" pitchFamily="34" charset="0"/>
              </a:rPr>
              <a:t>makes their ethical decisions based on reason, empathy, and a concern for human beings and other sentient animals</a:t>
            </a:r>
          </a:p>
          <a:p>
            <a:pPr marL="342900" indent="-342900">
              <a:buFont typeface="Arial" panose="020B0604020202020204" pitchFamily="34" charset="0"/>
              <a:buChar char="•"/>
            </a:pPr>
            <a:r>
              <a:rPr lang="en-US" sz="2000" dirty="0">
                <a:latin typeface="Calibri" panose="020F0502020204030204" pitchFamily="34" charset="0"/>
                <a:ea typeface="Calibri" panose="020F0502020204030204" pitchFamily="34" charset="0"/>
                <a:cs typeface="Calibri" panose="020F0502020204030204" pitchFamily="34" charset="0"/>
              </a:rPr>
              <a:t>believes that, in the absence of an afterlife and any discernible purpose to the universe, human beings can act to give their own lives meaning by seeking happiness in this life and helping others to do the same.</a:t>
            </a:r>
            <a:endParaRPr lang="en-GB" sz="2000" dirty="0">
              <a:latin typeface="Calibri" panose="020F0502020204030204" pitchFamily="34" charset="0"/>
              <a:ea typeface="Calibri" panose="020F0502020204030204" pitchFamily="34" charset="0"/>
              <a:cs typeface="Calibri" panose="020F0502020204030204" pitchFamily="34" charset="0"/>
            </a:endParaRPr>
          </a:p>
          <a:p>
            <a:endParaRPr lang="en-GB" sz="2000" dirty="0"/>
          </a:p>
        </p:txBody>
      </p:sp>
      <p:sp>
        <p:nvSpPr>
          <p:cNvPr id="2" name="Rectangle: Rounded Corners 1">
            <a:extLst>
              <a:ext uri="{FF2B5EF4-FFF2-40B4-BE49-F238E27FC236}">
                <a16:creationId xmlns:a16="http://schemas.microsoft.com/office/drawing/2014/main" id="{F0EEDAC6-244B-E609-D56B-E48AEDCEFB93}"/>
              </a:ext>
            </a:extLst>
          </p:cNvPr>
          <p:cNvSpPr/>
          <p:nvPr/>
        </p:nvSpPr>
        <p:spPr bwMode="auto">
          <a:xfrm>
            <a:off x="-58932" y="1382604"/>
            <a:ext cx="8294217" cy="577173"/>
          </a:xfrm>
          <a:prstGeom prst="roundRect">
            <a:avLst/>
          </a:prstGeom>
          <a:solidFill>
            <a:srgbClr val="6E1E62"/>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fontAlgn="base">
              <a:spcBef>
                <a:spcPct val="0"/>
              </a:spcBef>
              <a:spcAft>
                <a:spcPct val="0"/>
              </a:spcAft>
            </a:pPr>
            <a:endParaRPr kumimoji="0" lang="en-GB" sz="2000" b="0" i="0" u="none" strike="noStrike" cap="none" normalizeH="0" baseline="0" dirty="0">
              <a:ln>
                <a:noFill/>
              </a:ln>
              <a:solidFill>
                <a:srgbClr val="000000"/>
              </a:solidFill>
              <a:effectLst/>
              <a:latin typeface="Arial" charset="0"/>
              <a:ea typeface="ＭＳ Ｐゴシック" charset="0"/>
            </a:endParaRPr>
          </a:p>
        </p:txBody>
      </p:sp>
      <p:sp>
        <p:nvSpPr>
          <p:cNvPr id="6" name="Rectangle: Rounded Corners 5">
            <a:extLst>
              <a:ext uri="{FF2B5EF4-FFF2-40B4-BE49-F238E27FC236}">
                <a16:creationId xmlns:a16="http://schemas.microsoft.com/office/drawing/2014/main" id="{8F849EE6-D9B5-4E4B-3927-144362CE961E}"/>
              </a:ext>
            </a:extLst>
          </p:cNvPr>
          <p:cNvSpPr/>
          <p:nvPr/>
        </p:nvSpPr>
        <p:spPr bwMode="auto">
          <a:xfrm>
            <a:off x="1102889" y="1400041"/>
            <a:ext cx="6454502" cy="535279"/>
          </a:xfrm>
          <a:prstGeom prst="roundRect">
            <a:avLst/>
          </a:prstGeom>
          <a:no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algn="ctr" fontAlgn="base">
              <a:spcBef>
                <a:spcPct val="0"/>
              </a:spcBef>
              <a:spcAft>
                <a:spcPct val="0"/>
              </a:spcAft>
            </a:pPr>
            <a:r>
              <a:rPr lang="en-GB" sz="2000" b="1" dirty="0">
                <a:solidFill>
                  <a:schemeClr val="bg1"/>
                </a:solidFill>
                <a:latin typeface="Calibri "/>
                <a:cs typeface="Arial" panose="020B0604020202020204" pitchFamily="34" charset="0"/>
              </a:rPr>
              <a:t>   </a:t>
            </a:r>
            <a:r>
              <a:rPr lang="en-GB" sz="2400" b="1" dirty="0">
                <a:solidFill>
                  <a:schemeClr val="bg1"/>
                </a:solidFill>
                <a:latin typeface="Calibri "/>
                <a:cs typeface="Arial" panose="020B0604020202020204" pitchFamily="34" charset="0"/>
              </a:rPr>
              <a:t>What is Non-Religious Pastoral Care?</a:t>
            </a:r>
            <a:endParaRPr kumimoji="0" lang="en-GB" sz="1900" b="0" i="0" u="none" strike="noStrike" cap="none" normalizeH="0" baseline="0" dirty="0">
              <a:ln>
                <a:noFill/>
              </a:ln>
              <a:solidFill>
                <a:srgbClr val="000000"/>
              </a:solidFill>
              <a:effectLst/>
              <a:latin typeface="Arial" charset="0"/>
              <a:ea typeface="ＭＳ Ｐゴシック" charset="0"/>
            </a:endParaRPr>
          </a:p>
        </p:txBody>
      </p:sp>
      <p:pic>
        <p:nvPicPr>
          <p:cNvPr id="18" name="Picture 17">
            <a:extLst>
              <a:ext uri="{FF2B5EF4-FFF2-40B4-BE49-F238E27FC236}">
                <a16:creationId xmlns:a16="http://schemas.microsoft.com/office/drawing/2014/main" id="{4DA7CD60-9398-99DB-AABA-539694B1B101}"/>
              </a:ext>
            </a:extLst>
          </p:cNvPr>
          <p:cNvPicPr>
            <a:picLocks noChangeAspect="1"/>
          </p:cNvPicPr>
          <p:nvPr/>
        </p:nvPicPr>
        <p:blipFill rotWithShape="1">
          <a:blip r:embed="rId5"/>
          <a:srcRect l="446" t="4278" r="2376" b="1229"/>
          <a:stretch/>
        </p:blipFill>
        <p:spPr>
          <a:xfrm>
            <a:off x="341755" y="1181813"/>
            <a:ext cx="980725" cy="986971"/>
          </a:xfrm>
          <a:prstGeom prst="ellipse">
            <a:avLst/>
          </a:prstGeom>
        </p:spPr>
      </p:pic>
    </p:spTree>
    <p:custDataLst>
      <p:tags r:id="rId1"/>
    </p:custDataLst>
    <p:extLst>
      <p:ext uri="{BB962C8B-B14F-4D97-AF65-F5344CB8AC3E}">
        <p14:creationId xmlns:p14="http://schemas.microsoft.com/office/powerpoint/2010/main" val="11806515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3">
                                            <p:txEl>
                                              <p:pRg st="2" end="2"/>
                                            </p:txEl>
                                          </p:spTgt>
                                        </p:tgtEl>
                                        <p:attrNameLst>
                                          <p:attrName>style.visibility</p:attrName>
                                        </p:attrNameLst>
                                      </p:cBhvr>
                                      <p:to>
                                        <p:strVal val="visible"/>
                                      </p:to>
                                    </p:set>
                                    <p:animEffect transition="in" filter="fade">
                                      <p:cBhvr>
                                        <p:cTn id="7" dur="500"/>
                                        <p:tgtEl>
                                          <p:spTgt spid="1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3">
                                            <p:txEl>
                                              <p:pRg st="3" end="3"/>
                                            </p:txEl>
                                          </p:spTgt>
                                        </p:tgtEl>
                                        <p:attrNameLst>
                                          <p:attrName>style.visibility</p:attrName>
                                        </p:attrNameLst>
                                      </p:cBhvr>
                                      <p:to>
                                        <p:strVal val="visible"/>
                                      </p:to>
                                    </p:set>
                                    <p:animEffect transition="in" filter="fade">
                                      <p:cBhvr>
                                        <p:cTn id="12" dur="500"/>
                                        <p:tgtEl>
                                          <p:spTgt spid="13">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3">
                                            <p:txEl>
                                              <p:pRg st="5" end="5"/>
                                            </p:txEl>
                                          </p:spTgt>
                                        </p:tgtEl>
                                        <p:attrNameLst>
                                          <p:attrName>style.visibility</p:attrName>
                                        </p:attrNameLst>
                                      </p:cBhvr>
                                      <p:to>
                                        <p:strVal val="visible"/>
                                      </p:to>
                                    </p:set>
                                    <p:animEffect transition="in" filter="fade">
                                      <p:cBhvr>
                                        <p:cTn id="17" dur="500"/>
                                        <p:tgtEl>
                                          <p:spTgt spid="13">
                                            <p:txEl>
                                              <p:pRg st="5" end="5"/>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3">
                                            <p:txEl>
                                              <p:pRg st="6" end="6"/>
                                            </p:txEl>
                                          </p:spTgt>
                                        </p:tgtEl>
                                        <p:attrNameLst>
                                          <p:attrName>style.visibility</p:attrName>
                                        </p:attrNameLst>
                                      </p:cBhvr>
                                      <p:to>
                                        <p:strVal val="visible"/>
                                      </p:to>
                                    </p:set>
                                    <p:animEffect transition="in" filter="fade">
                                      <p:cBhvr>
                                        <p:cTn id="22" dur="500"/>
                                        <p:tgtEl>
                                          <p:spTgt spid="13">
                                            <p:txEl>
                                              <p:pRg st="6" end="6"/>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13">
                                            <p:txEl>
                                              <p:pRg st="7" end="7"/>
                                            </p:txEl>
                                          </p:spTgt>
                                        </p:tgtEl>
                                        <p:attrNameLst>
                                          <p:attrName>style.visibility</p:attrName>
                                        </p:attrNameLst>
                                      </p:cBhvr>
                                      <p:to>
                                        <p:strVal val="visible"/>
                                      </p:to>
                                    </p:set>
                                    <p:animEffect transition="in" filter="fade">
                                      <p:cBhvr>
                                        <p:cTn id="27" dur="500"/>
                                        <p:tgtEl>
                                          <p:spTgt spid="1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8" name="Picture 27" descr="Graphical user interface&#10;&#10;Description automatically generated">
            <a:extLst>
              <a:ext uri="{FF2B5EF4-FFF2-40B4-BE49-F238E27FC236}">
                <a16:creationId xmlns:a16="http://schemas.microsoft.com/office/drawing/2014/main" id="{3ABD6681-49B8-90AA-EE62-D6C48B9894DE}"/>
              </a:ext>
            </a:extLst>
          </p:cNvPr>
          <p:cNvPicPr>
            <a:picLocks noChangeAspect="1"/>
          </p:cNvPicPr>
          <p:nvPr/>
        </p:nvPicPr>
        <p:blipFill rotWithShape="1">
          <a:blip r:embed="rId4" cstate="print">
            <a:extLst>
              <a:ext uri="{28A0092B-C50C-407E-A947-70E740481C1C}">
                <a14:useLocalDpi xmlns:a14="http://schemas.microsoft.com/office/drawing/2010/main" val="0"/>
              </a:ext>
            </a:extLst>
          </a:blip>
          <a:srcRect t="9895" r="8307" b="25931"/>
          <a:stretch/>
        </p:blipFill>
        <p:spPr>
          <a:xfrm>
            <a:off x="7377113" y="79926"/>
            <a:ext cx="1603341" cy="504208"/>
          </a:xfrm>
          <a:prstGeom prst="rect">
            <a:avLst/>
          </a:prstGeom>
        </p:spPr>
      </p:pic>
      <p:sp>
        <p:nvSpPr>
          <p:cNvPr id="13" name="TextBox 12">
            <a:extLst>
              <a:ext uri="{FF2B5EF4-FFF2-40B4-BE49-F238E27FC236}">
                <a16:creationId xmlns:a16="http://schemas.microsoft.com/office/drawing/2014/main" id="{EF1A8776-6E70-6D0D-12A3-0397CC4ECA74}"/>
              </a:ext>
            </a:extLst>
          </p:cNvPr>
          <p:cNvSpPr txBox="1"/>
          <p:nvPr/>
        </p:nvSpPr>
        <p:spPr>
          <a:xfrm>
            <a:off x="556962" y="1638112"/>
            <a:ext cx="8030075" cy="7332745"/>
          </a:xfrm>
          <a:prstGeom prst="rect">
            <a:avLst/>
          </a:prstGeom>
          <a:noFill/>
        </p:spPr>
        <p:txBody>
          <a:bodyPr wrap="square" rtlCol="0">
            <a:spAutoFit/>
          </a:bodyPr>
          <a:lstStyle/>
          <a:p>
            <a:r>
              <a:rPr lang="en-US" sz="1600" dirty="0"/>
              <a:t>While spiritual distress emphasizes one's impaired ability to integrate meaning, purpose, and value in the setting of a stressor, suffering includes not only the framework of meaning and purpose, but related aspects of physical, psychological and social well-being. </a:t>
            </a:r>
          </a:p>
          <a:p>
            <a:endParaRPr lang="en-US" sz="1600" dirty="0"/>
          </a:p>
          <a:p>
            <a:r>
              <a:rPr lang="en-US" sz="1600" dirty="0"/>
              <a:t>Various definitions of suffering have been brought forth, reflecting this more holistic scope. Cassell (2004) defines suffering as “the state of severe distress associated with events that threaten the intactness of the person” (Cassell, 2004). He writes that suffering is a subjective experience based on the meaning the person places on what has caused the discomfort or pain. </a:t>
            </a:r>
          </a:p>
          <a:p>
            <a:endParaRPr lang="en-US" sz="1600" dirty="0"/>
          </a:p>
          <a:p>
            <a:r>
              <a:rPr lang="en-US" sz="1600" dirty="0"/>
              <a:t>Tate and Pearlman (2019), however, see suffering differently and write that a person's sense of self is comprised of three important components: their relationships, their roles, and their self-narrative (Tate and Pearlman, 2019). When one of these components is diminished or threatened, suffering can occur. </a:t>
            </a:r>
          </a:p>
          <a:p>
            <a:endParaRPr lang="en-US" sz="1600" dirty="0"/>
          </a:p>
          <a:p>
            <a:r>
              <a:rPr lang="en-US" sz="1600" dirty="0"/>
              <a:t>But illness may not create suffering; it is the feeling of suffering, the affective experience (Tate and Pearlman, 2019). </a:t>
            </a:r>
          </a:p>
          <a:p>
            <a:br>
              <a:rPr lang="en-US" sz="1600" dirty="0"/>
            </a:br>
            <a:r>
              <a:rPr lang="en-US" sz="1600" dirty="0"/>
              <a:t>(Rena </a:t>
            </a:r>
            <a:r>
              <a:rPr lang="en-US" sz="1600" dirty="0" err="1"/>
              <a:t>Arshinoff</a:t>
            </a:r>
            <a:r>
              <a:rPr lang="en-US" sz="1600" dirty="0"/>
              <a:t>, ... Tracy </a:t>
            </a:r>
            <a:r>
              <a:rPr lang="en-US" sz="1600" dirty="0" err="1"/>
              <a:t>Balboni</a:t>
            </a:r>
            <a:r>
              <a:rPr lang="en-US" sz="1600" dirty="0"/>
              <a:t>, in </a:t>
            </a:r>
            <a:r>
              <a:rPr lang="en-US" sz="1600" dirty="0">
                <a:hlinkClick r:id="rId5"/>
              </a:rPr>
              <a:t>Handbook of Clinical Neurology</a:t>
            </a:r>
            <a:r>
              <a:rPr lang="en-US" sz="1600" dirty="0"/>
              <a:t>, 2023, link: </a:t>
            </a:r>
            <a:r>
              <a:rPr lang="en-US" sz="1600" dirty="0">
                <a:hlinkClick r:id="rId6"/>
              </a:rPr>
              <a:t>https://www.sciencedirect.com/topics/nursing-and-health-professions/spiritual-distress</a:t>
            </a:r>
            <a:r>
              <a:rPr lang="en-US" sz="1600" dirty="0"/>
              <a:t> )</a:t>
            </a:r>
          </a:p>
          <a:p>
            <a:endParaRPr lang="en-GB" sz="1600" dirty="0"/>
          </a:p>
        </p:txBody>
      </p:sp>
      <p:sp>
        <p:nvSpPr>
          <p:cNvPr id="2" name="Rectangle: Rounded Corners 1">
            <a:extLst>
              <a:ext uri="{FF2B5EF4-FFF2-40B4-BE49-F238E27FC236}">
                <a16:creationId xmlns:a16="http://schemas.microsoft.com/office/drawing/2014/main" id="{F0EEDAC6-244B-E609-D56B-E48AEDCEFB93}"/>
              </a:ext>
            </a:extLst>
          </p:cNvPr>
          <p:cNvSpPr/>
          <p:nvPr/>
        </p:nvSpPr>
        <p:spPr bwMode="auto">
          <a:xfrm>
            <a:off x="-58932" y="601282"/>
            <a:ext cx="8294217" cy="768217"/>
          </a:xfrm>
          <a:prstGeom prst="roundRect">
            <a:avLst/>
          </a:prstGeom>
          <a:solidFill>
            <a:srgbClr val="6E1E62"/>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fontAlgn="base">
              <a:spcBef>
                <a:spcPct val="0"/>
              </a:spcBef>
              <a:spcAft>
                <a:spcPct val="0"/>
              </a:spcAft>
            </a:pPr>
            <a:endParaRPr kumimoji="0" lang="en-GB" sz="2000" b="0" i="0" u="none" strike="noStrike" cap="none" normalizeH="0" baseline="0" dirty="0">
              <a:ln>
                <a:noFill/>
              </a:ln>
              <a:solidFill>
                <a:srgbClr val="000000"/>
              </a:solidFill>
              <a:effectLst/>
              <a:latin typeface="Arial" charset="0"/>
              <a:ea typeface="ＭＳ Ｐゴシック" charset="0"/>
            </a:endParaRPr>
          </a:p>
        </p:txBody>
      </p:sp>
      <p:sp>
        <p:nvSpPr>
          <p:cNvPr id="6" name="Rectangle: Rounded Corners 5">
            <a:extLst>
              <a:ext uri="{FF2B5EF4-FFF2-40B4-BE49-F238E27FC236}">
                <a16:creationId xmlns:a16="http://schemas.microsoft.com/office/drawing/2014/main" id="{8F849EE6-D9B5-4E4B-3927-144362CE961E}"/>
              </a:ext>
            </a:extLst>
          </p:cNvPr>
          <p:cNvSpPr/>
          <p:nvPr/>
        </p:nvSpPr>
        <p:spPr bwMode="auto">
          <a:xfrm>
            <a:off x="1102889" y="625652"/>
            <a:ext cx="6454502" cy="712457"/>
          </a:xfrm>
          <a:prstGeom prst="roundRect">
            <a:avLst/>
          </a:prstGeom>
          <a:no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algn="ctr" fontAlgn="base">
              <a:spcBef>
                <a:spcPct val="0"/>
              </a:spcBef>
              <a:spcAft>
                <a:spcPct val="0"/>
              </a:spcAft>
            </a:pPr>
            <a:r>
              <a:rPr lang="en-GB" sz="2000" b="1" dirty="0">
                <a:solidFill>
                  <a:schemeClr val="bg1"/>
                </a:solidFill>
                <a:latin typeface="Calibri "/>
                <a:cs typeface="Arial" panose="020B0604020202020204" pitchFamily="34" charset="0"/>
              </a:rPr>
              <a:t>   </a:t>
            </a:r>
            <a:r>
              <a:rPr lang="en-GB" sz="2400" b="1" dirty="0">
                <a:solidFill>
                  <a:schemeClr val="bg1"/>
                </a:solidFill>
                <a:latin typeface="Calibri "/>
                <a:cs typeface="Arial" panose="020B0604020202020204" pitchFamily="34" charset="0"/>
              </a:rPr>
              <a:t>What is Spiritual Distress?</a:t>
            </a:r>
            <a:endParaRPr kumimoji="0" lang="en-GB" sz="1900" b="0" i="0" u="none" strike="noStrike" cap="none" normalizeH="0" baseline="0" dirty="0">
              <a:ln>
                <a:noFill/>
              </a:ln>
              <a:solidFill>
                <a:srgbClr val="000000"/>
              </a:solidFill>
              <a:effectLst/>
              <a:latin typeface="Arial" charset="0"/>
              <a:ea typeface="ＭＳ Ｐゴシック" charset="0"/>
            </a:endParaRPr>
          </a:p>
        </p:txBody>
      </p:sp>
      <p:pic>
        <p:nvPicPr>
          <p:cNvPr id="18" name="Picture 17">
            <a:extLst>
              <a:ext uri="{FF2B5EF4-FFF2-40B4-BE49-F238E27FC236}">
                <a16:creationId xmlns:a16="http://schemas.microsoft.com/office/drawing/2014/main" id="{4DA7CD60-9398-99DB-AABA-539694B1B101}"/>
              </a:ext>
            </a:extLst>
          </p:cNvPr>
          <p:cNvPicPr>
            <a:picLocks noChangeAspect="1"/>
          </p:cNvPicPr>
          <p:nvPr/>
        </p:nvPicPr>
        <p:blipFill rotWithShape="1">
          <a:blip r:embed="rId7"/>
          <a:srcRect l="446" t="4278" r="2376" b="1229"/>
          <a:stretch/>
        </p:blipFill>
        <p:spPr>
          <a:xfrm>
            <a:off x="179444" y="332669"/>
            <a:ext cx="1305346" cy="1313659"/>
          </a:xfrm>
          <a:prstGeom prst="ellipse">
            <a:avLst/>
          </a:prstGeom>
        </p:spPr>
      </p:pic>
    </p:spTree>
    <p:custDataLst>
      <p:tags r:id="rId1"/>
    </p:custDataLst>
    <p:extLst>
      <p:ext uri="{BB962C8B-B14F-4D97-AF65-F5344CB8AC3E}">
        <p14:creationId xmlns:p14="http://schemas.microsoft.com/office/powerpoint/2010/main" val="3757259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8" name="Picture 27" descr="Graphical user interface&#10;&#10;Description automatically generated">
            <a:extLst>
              <a:ext uri="{FF2B5EF4-FFF2-40B4-BE49-F238E27FC236}">
                <a16:creationId xmlns:a16="http://schemas.microsoft.com/office/drawing/2014/main" id="{3ABD6681-49B8-90AA-EE62-D6C48B9894DE}"/>
              </a:ext>
            </a:extLst>
          </p:cNvPr>
          <p:cNvPicPr>
            <a:picLocks noChangeAspect="1"/>
          </p:cNvPicPr>
          <p:nvPr/>
        </p:nvPicPr>
        <p:blipFill rotWithShape="1">
          <a:blip r:embed="rId4" cstate="print">
            <a:extLst>
              <a:ext uri="{28A0092B-C50C-407E-A947-70E740481C1C}">
                <a14:useLocalDpi xmlns:a14="http://schemas.microsoft.com/office/drawing/2010/main" val="0"/>
              </a:ext>
            </a:extLst>
          </a:blip>
          <a:srcRect t="9895" r="8307" b="25931"/>
          <a:stretch/>
        </p:blipFill>
        <p:spPr>
          <a:xfrm>
            <a:off x="7377113" y="79926"/>
            <a:ext cx="1603341" cy="504208"/>
          </a:xfrm>
          <a:prstGeom prst="rect">
            <a:avLst/>
          </a:prstGeom>
        </p:spPr>
      </p:pic>
      <p:sp>
        <p:nvSpPr>
          <p:cNvPr id="13" name="TextBox 12">
            <a:extLst>
              <a:ext uri="{FF2B5EF4-FFF2-40B4-BE49-F238E27FC236}">
                <a16:creationId xmlns:a16="http://schemas.microsoft.com/office/drawing/2014/main" id="{EF1A8776-6E70-6D0D-12A3-0397CC4ECA74}"/>
              </a:ext>
            </a:extLst>
          </p:cNvPr>
          <p:cNvSpPr txBox="1"/>
          <p:nvPr/>
        </p:nvSpPr>
        <p:spPr>
          <a:xfrm>
            <a:off x="556962" y="1638112"/>
            <a:ext cx="8030075" cy="4524315"/>
          </a:xfrm>
          <a:prstGeom prst="rect">
            <a:avLst/>
          </a:prstGeom>
          <a:noFill/>
        </p:spPr>
        <p:txBody>
          <a:bodyPr wrap="square" rtlCol="0">
            <a:spAutoFit/>
          </a:bodyPr>
          <a:lstStyle/>
          <a:p>
            <a:r>
              <a:rPr lang="en-US" sz="1600" dirty="0"/>
              <a:t>Frank (1995) author of The Wounded Storyteller that outlines various types of illness stories, writes that all stories people tell of their illness have a common root in suffering that cuts across diseases of all types and of people of all races and genders; it is “the universal existential of human conditions” (Frank, 1995). </a:t>
            </a:r>
          </a:p>
          <a:p>
            <a:endParaRPr lang="en-US" sz="1600" dirty="0"/>
          </a:p>
          <a:p>
            <a:r>
              <a:rPr lang="en-US" sz="1600" dirty="0" err="1"/>
              <a:t>Chochinov</a:t>
            </a:r>
            <a:r>
              <a:rPr lang="en-US" sz="1600" dirty="0"/>
              <a:t> teaches that while suffering and existential distress are very real to the person experiencing it, others may not perceive it; even though physical symptoms may be well controlled with analgesia, patients may experience despair on a profound level as they silently struggle with the loss of life and control that they are confronting if not at the moment, then in the future (</a:t>
            </a:r>
            <a:r>
              <a:rPr lang="en-US" sz="1600" dirty="0" err="1"/>
              <a:t>Chochinov</a:t>
            </a:r>
            <a:r>
              <a:rPr lang="en-US" sz="1600" dirty="0"/>
              <a:t>, 2012). Physical pain is not the only component of suffering.</a:t>
            </a:r>
          </a:p>
          <a:p>
            <a:endParaRPr lang="en-US" sz="1600" dirty="0"/>
          </a:p>
          <a:p>
            <a:r>
              <a:rPr lang="en-US" sz="1600" dirty="0"/>
              <a:t>Our human condition, regardless of what faith or belief we belong to, can experience spiritual distress and affect our holistic well-being; bio-psycho-socio and spiritual levels.</a:t>
            </a:r>
          </a:p>
          <a:p>
            <a:br>
              <a:rPr lang="en-US" sz="1600" dirty="0"/>
            </a:br>
            <a:r>
              <a:rPr lang="en-US" sz="1600" dirty="0"/>
              <a:t>(Rena </a:t>
            </a:r>
            <a:r>
              <a:rPr lang="en-US" sz="1600" dirty="0" err="1"/>
              <a:t>Arshinoff</a:t>
            </a:r>
            <a:r>
              <a:rPr lang="en-US" sz="1600" dirty="0"/>
              <a:t>, ... Tracy </a:t>
            </a:r>
            <a:r>
              <a:rPr lang="en-US" sz="1600" dirty="0" err="1"/>
              <a:t>Balboni</a:t>
            </a:r>
            <a:r>
              <a:rPr lang="en-US" sz="1600" dirty="0"/>
              <a:t>, in </a:t>
            </a:r>
            <a:r>
              <a:rPr lang="en-US" sz="1600" dirty="0">
                <a:hlinkClick r:id="rId5"/>
              </a:rPr>
              <a:t>Handbook of Clinical Neurology</a:t>
            </a:r>
            <a:r>
              <a:rPr lang="en-US" sz="1600" dirty="0"/>
              <a:t>, 2023, link: </a:t>
            </a:r>
            <a:r>
              <a:rPr lang="en-US" sz="1600" dirty="0">
                <a:hlinkClick r:id="rId6"/>
              </a:rPr>
              <a:t>https://www.sciencedirect.com/topics/nursing-and-health-professions/spiritual-distress</a:t>
            </a:r>
            <a:r>
              <a:rPr lang="en-US" sz="1600" dirty="0"/>
              <a:t> )</a:t>
            </a:r>
          </a:p>
          <a:p>
            <a:endParaRPr lang="en-GB" sz="1600" dirty="0"/>
          </a:p>
        </p:txBody>
      </p:sp>
      <p:sp>
        <p:nvSpPr>
          <p:cNvPr id="2" name="Rectangle: Rounded Corners 1">
            <a:extLst>
              <a:ext uri="{FF2B5EF4-FFF2-40B4-BE49-F238E27FC236}">
                <a16:creationId xmlns:a16="http://schemas.microsoft.com/office/drawing/2014/main" id="{F0EEDAC6-244B-E609-D56B-E48AEDCEFB93}"/>
              </a:ext>
            </a:extLst>
          </p:cNvPr>
          <p:cNvSpPr/>
          <p:nvPr/>
        </p:nvSpPr>
        <p:spPr bwMode="auto">
          <a:xfrm>
            <a:off x="-58932" y="601282"/>
            <a:ext cx="8294217" cy="768217"/>
          </a:xfrm>
          <a:prstGeom prst="roundRect">
            <a:avLst/>
          </a:prstGeom>
          <a:solidFill>
            <a:srgbClr val="6E1E62"/>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fontAlgn="base">
              <a:spcBef>
                <a:spcPct val="0"/>
              </a:spcBef>
              <a:spcAft>
                <a:spcPct val="0"/>
              </a:spcAft>
            </a:pPr>
            <a:endParaRPr kumimoji="0" lang="en-GB" sz="2000" b="0" i="0" u="none" strike="noStrike" cap="none" normalizeH="0" baseline="0" dirty="0">
              <a:ln>
                <a:noFill/>
              </a:ln>
              <a:solidFill>
                <a:srgbClr val="000000"/>
              </a:solidFill>
              <a:effectLst/>
              <a:latin typeface="Arial" charset="0"/>
              <a:ea typeface="ＭＳ Ｐゴシック" charset="0"/>
            </a:endParaRPr>
          </a:p>
        </p:txBody>
      </p:sp>
      <p:sp>
        <p:nvSpPr>
          <p:cNvPr id="6" name="Rectangle: Rounded Corners 5">
            <a:extLst>
              <a:ext uri="{FF2B5EF4-FFF2-40B4-BE49-F238E27FC236}">
                <a16:creationId xmlns:a16="http://schemas.microsoft.com/office/drawing/2014/main" id="{8F849EE6-D9B5-4E4B-3927-144362CE961E}"/>
              </a:ext>
            </a:extLst>
          </p:cNvPr>
          <p:cNvSpPr/>
          <p:nvPr/>
        </p:nvSpPr>
        <p:spPr bwMode="auto">
          <a:xfrm>
            <a:off x="1102889" y="625652"/>
            <a:ext cx="6454502" cy="712457"/>
          </a:xfrm>
          <a:prstGeom prst="roundRect">
            <a:avLst/>
          </a:prstGeom>
          <a:no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algn="ctr" fontAlgn="base">
              <a:spcBef>
                <a:spcPct val="0"/>
              </a:spcBef>
              <a:spcAft>
                <a:spcPct val="0"/>
              </a:spcAft>
            </a:pPr>
            <a:r>
              <a:rPr lang="en-GB" sz="2000" b="1" dirty="0">
                <a:solidFill>
                  <a:schemeClr val="bg1"/>
                </a:solidFill>
                <a:latin typeface="Calibri "/>
                <a:cs typeface="Arial" panose="020B0604020202020204" pitchFamily="34" charset="0"/>
              </a:rPr>
              <a:t>   </a:t>
            </a:r>
            <a:r>
              <a:rPr lang="en-GB" sz="2400" b="1" dirty="0">
                <a:solidFill>
                  <a:schemeClr val="bg1"/>
                </a:solidFill>
                <a:latin typeface="Calibri "/>
                <a:cs typeface="Arial" panose="020B0604020202020204" pitchFamily="34" charset="0"/>
              </a:rPr>
              <a:t>What is Spiritual Distress?</a:t>
            </a:r>
            <a:endParaRPr kumimoji="0" lang="en-GB" sz="1900" b="0" i="0" u="none" strike="noStrike" cap="none" normalizeH="0" baseline="0" dirty="0">
              <a:ln>
                <a:noFill/>
              </a:ln>
              <a:solidFill>
                <a:srgbClr val="000000"/>
              </a:solidFill>
              <a:effectLst/>
              <a:latin typeface="Arial" charset="0"/>
              <a:ea typeface="ＭＳ Ｐゴシック" charset="0"/>
            </a:endParaRPr>
          </a:p>
        </p:txBody>
      </p:sp>
      <p:pic>
        <p:nvPicPr>
          <p:cNvPr id="18" name="Picture 17">
            <a:extLst>
              <a:ext uri="{FF2B5EF4-FFF2-40B4-BE49-F238E27FC236}">
                <a16:creationId xmlns:a16="http://schemas.microsoft.com/office/drawing/2014/main" id="{4DA7CD60-9398-99DB-AABA-539694B1B101}"/>
              </a:ext>
            </a:extLst>
          </p:cNvPr>
          <p:cNvPicPr>
            <a:picLocks noChangeAspect="1"/>
          </p:cNvPicPr>
          <p:nvPr/>
        </p:nvPicPr>
        <p:blipFill rotWithShape="1">
          <a:blip r:embed="rId7"/>
          <a:srcRect l="446" t="4278" r="2376" b="1229"/>
          <a:stretch/>
        </p:blipFill>
        <p:spPr>
          <a:xfrm>
            <a:off x="179444" y="332669"/>
            <a:ext cx="1305346" cy="1313659"/>
          </a:xfrm>
          <a:prstGeom prst="ellipse">
            <a:avLst/>
          </a:prstGeom>
        </p:spPr>
      </p:pic>
    </p:spTree>
    <p:custDataLst>
      <p:tags r:id="rId1"/>
    </p:custDataLst>
    <p:extLst>
      <p:ext uri="{BB962C8B-B14F-4D97-AF65-F5344CB8AC3E}">
        <p14:creationId xmlns:p14="http://schemas.microsoft.com/office/powerpoint/2010/main" val="14133276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8" name="Picture 27" descr="Graphical user interface&#10;&#10;Description automatically generated">
            <a:extLst>
              <a:ext uri="{FF2B5EF4-FFF2-40B4-BE49-F238E27FC236}">
                <a16:creationId xmlns:a16="http://schemas.microsoft.com/office/drawing/2014/main" id="{3ABD6681-49B8-90AA-EE62-D6C48B9894DE}"/>
              </a:ext>
            </a:extLst>
          </p:cNvPr>
          <p:cNvPicPr>
            <a:picLocks noChangeAspect="1"/>
          </p:cNvPicPr>
          <p:nvPr/>
        </p:nvPicPr>
        <p:blipFill rotWithShape="1">
          <a:blip r:embed="rId4" cstate="print">
            <a:extLst>
              <a:ext uri="{28A0092B-C50C-407E-A947-70E740481C1C}">
                <a14:useLocalDpi xmlns:a14="http://schemas.microsoft.com/office/drawing/2010/main" val="0"/>
              </a:ext>
            </a:extLst>
          </a:blip>
          <a:srcRect t="9895" r="8307" b="25931"/>
          <a:stretch/>
        </p:blipFill>
        <p:spPr>
          <a:xfrm>
            <a:off x="7377113" y="79926"/>
            <a:ext cx="1603341" cy="504208"/>
          </a:xfrm>
          <a:prstGeom prst="rect">
            <a:avLst/>
          </a:prstGeom>
        </p:spPr>
      </p:pic>
      <p:sp>
        <p:nvSpPr>
          <p:cNvPr id="13" name="TextBox 12">
            <a:extLst>
              <a:ext uri="{FF2B5EF4-FFF2-40B4-BE49-F238E27FC236}">
                <a16:creationId xmlns:a16="http://schemas.microsoft.com/office/drawing/2014/main" id="{EF1A8776-6E70-6D0D-12A3-0397CC4ECA74}"/>
              </a:ext>
            </a:extLst>
          </p:cNvPr>
          <p:cNvSpPr txBox="1"/>
          <p:nvPr/>
        </p:nvSpPr>
        <p:spPr>
          <a:xfrm>
            <a:off x="556962" y="1638112"/>
            <a:ext cx="8030075" cy="5324535"/>
          </a:xfrm>
          <a:prstGeom prst="rect">
            <a:avLst/>
          </a:prstGeom>
          <a:noFill/>
        </p:spPr>
        <p:txBody>
          <a:bodyPr wrap="square" rtlCol="0">
            <a:spAutoFit/>
          </a:bodyPr>
          <a:lstStyle/>
          <a:p>
            <a:pPr algn="l">
              <a:buFont typeface="Arial" panose="020B0604020202020204" pitchFamily="34" charset="0"/>
              <a:buChar char="•"/>
            </a:pPr>
            <a:r>
              <a:rPr lang="en-GB" sz="2000" b="0" i="0" dirty="0">
                <a:solidFill>
                  <a:srgbClr val="0D0D0D"/>
                </a:solidFill>
                <a:effectLst/>
                <a:highlight>
                  <a:srgbClr val="FFFFFF"/>
                </a:highlight>
                <a:latin typeface="Söhne"/>
              </a:rPr>
              <a:t>Major life changes (e.g., illness, loss, trauma).</a:t>
            </a:r>
          </a:p>
          <a:p>
            <a:pPr algn="l">
              <a:buFont typeface="Arial" panose="020B0604020202020204" pitchFamily="34" charset="0"/>
              <a:buChar char="•"/>
            </a:pPr>
            <a:r>
              <a:rPr lang="en-GB" sz="2000" b="0" i="0" dirty="0">
                <a:solidFill>
                  <a:srgbClr val="0D0D0D"/>
                </a:solidFill>
                <a:effectLst/>
                <a:highlight>
                  <a:srgbClr val="FFFFFF"/>
                </a:highlight>
                <a:latin typeface="Söhne"/>
              </a:rPr>
              <a:t>Existential crisis, including questions about purpose, meaning, and identity.</a:t>
            </a:r>
          </a:p>
          <a:p>
            <a:pPr algn="l">
              <a:buFont typeface="Arial" panose="020B0604020202020204" pitchFamily="34" charset="0"/>
              <a:buChar char="•"/>
            </a:pPr>
            <a:r>
              <a:rPr lang="en-GB" sz="2000" b="0" i="0" dirty="0">
                <a:solidFill>
                  <a:srgbClr val="0D0D0D"/>
                </a:solidFill>
                <a:effectLst/>
                <a:highlight>
                  <a:srgbClr val="FFFFFF"/>
                </a:highlight>
                <a:latin typeface="Söhne"/>
              </a:rPr>
              <a:t>Ethical dilemmas and conflicts with personal values.</a:t>
            </a:r>
          </a:p>
          <a:p>
            <a:pPr algn="l">
              <a:buFont typeface="Arial" panose="020B0604020202020204" pitchFamily="34" charset="0"/>
              <a:buChar char="•"/>
            </a:pPr>
            <a:r>
              <a:rPr lang="en-GB" sz="2000" b="0" i="0" dirty="0">
                <a:solidFill>
                  <a:srgbClr val="0D0D0D"/>
                </a:solidFill>
                <a:effectLst/>
                <a:highlight>
                  <a:srgbClr val="FFFFFF"/>
                </a:highlight>
                <a:latin typeface="Söhne"/>
              </a:rPr>
              <a:t>Reference: Yalom, I.D. (1980). </a:t>
            </a:r>
            <a:r>
              <a:rPr lang="en-GB" sz="2000" b="0" i="1" dirty="0">
                <a:solidFill>
                  <a:srgbClr val="0D0D0D"/>
                </a:solidFill>
                <a:effectLst/>
                <a:highlight>
                  <a:srgbClr val="FFFFFF"/>
                </a:highlight>
                <a:latin typeface="Söhne"/>
              </a:rPr>
              <a:t>Existential Psychotherapy</a:t>
            </a:r>
            <a:r>
              <a:rPr lang="en-GB" sz="2000" b="0" i="0" dirty="0">
                <a:solidFill>
                  <a:srgbClr val="0D0D0D"/>
                </a:solidFill>
                <a:effectLst/>
                <a:highlight>
                  <a:srgbClr val="FFFFFF"/>
                </a:highlight>
                <a:latin typeface="Söhne"/>
              </a:rPr>
              <a:t>, which discusses existential crises.</a:t>
            </a:r>
          </a:p>
          <a:p>
            <a:pPr algn="l">
              <a:buFont typeface="Arial" panose="020B0604020202020204" pitchFamily="34" charset="0"/>
              <a:buChar char="•"/>
            </a:pPr>
            <a:endParaRPr lang="en-GB" sz="2000" dirty="0">
              <a:solidFill>
                <a:srgbClr val="0D0D0D"/>
              </a:solidFill>
              <a:highlight>
                <a:srgbClr val="FFFFFF"/>
              </a:highlight>
              <a:latin typeface="Söhne"/>
            </a:endParaRPr>
          </a:p>
          <a:p>
            <a:pPr algn="l">
              <a:buFont typeface="Arial" panose="020B0604020202020204" pitchFamily="34" charset="0"/>
              <a:buChar char="•"/>
            </a:pPr>
            <a:endParaRPr lang="en-GB" sz="2000" b="0" i="0" dirty="0">
              <a:solidFill>
                <a:srgbClr val="0D0D0D"/>
              </a:solidFill>
              <a:effectLst/>
              <a:highlight>
                <a:srgbClr val="FFFFFF"/>
              </a:highlight>
              <a:latin typeface="Söhne"/>
            </a:endParaRPr>
          </a:p>
          <a:p>
            <a:pPr algn="l"/>
            <a:r>
              <a:rPr lang="en-GB" sz="2000" b="1" dirty="0">
                <a:solidFill>
                  <a:srgbClr val="0D0D0D"/>
                </a:solidFill>
                <a:highlight>
                  <a:srgbClr val="FFFFFF"/>
                </a:highlight>
                <a:latin typeface="Söhne"/>
              </a:rPr>
              <a:t>Existential Givens:</a:t>
            </a:r>
          </a:p>
          <a:p>
            <a:pPr algn="l">
              <a:buFont typeface="Arial" panose="020B0604020202020204" pitchFamily="34" charset="0"/>
              <a:buChar char="•"/>
            </a:pPr>
            <a:r>
              <a:rPr lang="en-US" sz="2000" b="0" i="0" dirty="0">
                <a:solidFill>
                  <a:srgbClr val="0D0D0D"/>
                </a:solidFill>
                <a:effectLst/>
                <a:highlight>
                  <a:srgbClr val="FFFFFF"/>
                </a:highlight>
                <a:latin typeface="Söhne"/>
              </a:rPr>
              <a:t>Anxiety</a:t>
            </a:r>
          </a:p>
          <a:p>
            <a:pPr algn="l">
              <a:buFont typeface="Arial" panose="020B0604020202020204" pitchFamily="34" charset="0"/>
              <a:buChar char="•"/>
            </a:pPr>
            <a:r>
              <a:rPr lang="en-US" sz="2000" b="0" i="0" dirty="0">
                <a:solidFill>
                  <a:srgbClr val="0D0D0D"/>
                </a:solidFill>
                <a:effectLst/>
                <a:highlight>
                  <a:srgbClr val="FFFFFF"/>
                </a:highlight>
                <a:latin typeface="Söhne"/>
              </a:rPr>
              <a:t>Uncertainty</a:t>
            </a:r>
          </a:p>
          <a:p>
            <a:pPr algn="l">
              <a:buFont typeface="Arial" panose="020B0604020202020204" pitchFamily="34" charset="0"/>
              <a:buChar char="•"/>
            </a:pPr>
            <a:r>
              <a:rPr lang="en-US" sz="2000" b="0" i="0" dirty="0">
                <a:solidFill>
                  <a:srgbClr val="0D0D0D"/>
                </a:solidFill>
                <a:effectLst/>
                <a:highlight>
                  <a:srgbClr val="FFFFFF"/>
                </a:highlight>
                <a:latin typeface="Söhne"/>
              </a:rPr>
              <a:t>Freedom</a:t>
            </a:r>
          </a:p>
          <a:p>
            <a:pPr algn="l">
              <a:buFont typeface="Arial" panose="020B0604020202020204" pitchFamily="34" charset="0"/>
              <a:buChar char="•"/>
            </a:pPr>
            <a:r>
              <a:rPr lang="en-US" sz="2000" b="0" i="0" dirty="0">
                <a:solidFill>
                  <a:srgbClr val="0D0D0D"/>
                </a:solidFill>
                <a:effectLst/>
                <a:highlight>
                  <a:srgbClr val="FFFFFF"/>
                </a:highlight>
                <a:latin typeface="Söhne"/>
              </a:rPr>
              <a:t>Responsibility</a:t>
            </a:r>
          </a:p>
          <a:p>
            <a:pPr algn="l">
              <a:buFont typeface="Arial" panose="020B0604020202020204" pitchFamily="34" charset="0"/>
              <a:buChar char="•"/>
            </a:pPr>
            <a:r>
              <a:rPr lang="en-US" sz="2000" b="0" i="0" dirty="0">
                <a:solidFill>
                  <a:srgbClr val="0D0D0D"/>
                </a:solidFill>
                <a:effectLst/>
                <a:highlight>
                  <a:srgbClr val="FFFFFF"/>
                </a:highlight>
                <a:latin typeface="Söhne"/>
              </a:rPr>
              <a:t>Choices</a:t>
            </a:r>
          </a:p>
          <a:p>
            <a:pPr algn="l">
              <a:buFont typeface="Arial" panose="020B0604020202020204" pitchFamily="34" charset="0"/>
              <a:buChar char="•"/>
            </a:pPr>
            <a:r>
              <a:rPr lang="en-US" sz="2000" b="0" i="0" dirty="0">
                <a:solidFill>
                  <a:srgbClr val="0D0D0D"/>
                </a:solidFill>
                <a:effectLst/>
                <a:highlight>
                  <a:srgbClr val="FFFFFF"/>
                </a:highlight>
                <a:latin typeface="Söhne"/>
              </a:rPr>
              <a:t>Facticity</a:t>
            </a:r>
          </a:p>
          <a:p>
            <a:pPr algn="l">
              <a:buFont typeface="Arial" panose="020B0604020202020204" pitchFamily="34" charset="0"/>
              <a:buChar char="•"/>
            </a:pPr>
            <a:r>
              <a:rPr lang="en-US" sz="2000" b="0" i="0" dirty="0">
                <a:solidFill>
                  <a:srgbClr val="0D0D0D"/>
                </a:solidFill>
                <a:effectLst/>
                <a:highlight>
                  <a:srgbClr val="FFFFFF"/>
                </a:highlight>
                <a:latin typeface="Söhne"/>
              </a:rPr>
              <a:t>Death</a:t>
            </a:r>
          </a:p>
          <a:p>
            <a:pPr algn="l">
              <a:buFont typeface="Arial" panose="020B0604020202020204" pitchFamily="34" charset="0"/>
              <a:buChar char="•"/>
            </a:pPr>
            <a:r>
              <a:rPr lang="en-US" sz="2000" b="0" i="0" dirty="0">
                <a:solidFill>
                  <a:srgbClr val="0D0D0D"/>
                </a:solidFill>
                <a:effectLst/>
                <a:highlight>
                  <a:srgbClr val="FFFFFF"/>
                </a:highlight>
                <a:latin typeface="Söhne"/>
              </a:rPr>
              <a:t>Meaning and purpose</a:t>
            </a:r>
            <a:endParaRPr lang="en-GB" sz="2000" b="0" i="0" dirty="0">
              <a:solidFill>
                <a:srgbClr val="0D0D0D"/>
              </a:solidFill>
              <a:effectLst/>
              <a:highlight>
                <a:srgbClr val="FFFFFF"/>
              </a:highlight>
              <a:latin typeface="Söhne"/>
            </a:endParaRPr>
          </a:p>
          <a:p>
            <a:endParaRPr lang="en-GB" sz="2000" dirty="0"/>
          </a:p>
        </p:txBody>
      </p:sp>
      <p:sp>
        <p:nvSpPr>
          <p:cNvPr id="2" name="Rectangle: Rounded Corners 1">
            <a:extLst>
              <a:ext uri="{FF2B5EF4-FFF2-40B4-BE49-F238E27FC236}">
                <a16:creationId xmlns:a16="http://schemas.microsoft.com/office/drawing/2014/main" id="{F0EEDAC6-244B-E609-D56B-E48AEDCEFB93}"/>
              </a:ext>
            </a:extLst>
          </p:cNvPr>
          <p:cNvSpPr/>
          <p:nvPr/>
        </p:nvSpPr>
        <p:spPr bwMode="auto">
          <a:xfrm>
            <a:off x="-58932" y="601282"/>
            <a:ext cx="8294217" cy="768217"/>
          </a:xfrm>
          <a:prstGeom prst="roundRect">
            <a:avLst/>
          </a:prstGeom>
          <a:solidFill>
            <a:srgbClr val="6E1E62"/>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fontAlgn="base">
              <a:spcBef>
                <a:spcPct val="0"/>
              </a:spcBef>
              <a:spcAft>
                <a:spcPct val="0"/>
              </a:spcAft>
            </a:pPr>
            <a:endParaRPr kumimoji="0" lang="en-GB" sz="2000" b="0" i="0" u="none" strike="noStrike" cap="none" normalizeH="0" baseline="0" dirty="0">
              <a:ln>
                <a:noFill/>
              </a:ln>
              <a:solidFill>
                <a:srgbClr val="000000"/>
              </a:solidFill>
              <a:effectLst/>
              <a:latin typeface="Arial" charset="0"/>
              <a:ea typeface="ＭＳ Ｐゴシック" charset="0"/>
            </a:endParaRPr>
          </a:p>
        </p:txBody>
      </p:sp>
      <p:sp>
        <p:nvSpPr>
          <p:cNvPr id="6" name="Rectangle: Rounded Corners 5">
            <a:extLst>
              <a:ext uri="{FF2B5EF4-FFF2-40B4-BE49-F238E27FC236}">
                <a16:creationId xmlns:a16="http://schemas.microsoft.com/office/drawing/2014/main" id="{8F849EE6-D9B5-4E4B-3927-144362CE961E}"/>
              </a:ext>
            </a:extLst>
          </p:cNvPr>
          <p:cNvSpPr/>
          <p:nvPr/>
        </p:nvSpPr>
        <p:spPr bwMode="auto">
          <a:xfrm>
            <a:off x="1102889" y="625652"/>
            <a:ext cx="6454502" cy="712457"/>
          </a:xfrm>
          <a:prstGeom prst="roundRect">
            <a:avLst/>
          </a:prstGeom>
          <a:no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algn="ctr" fontAlgn="base">
              <a:spcBef>
                <a:spcPct val="0"/>
              </a:spcBef>
              <a:spcAft>
                <a:spcPct val="0"/>
              </a:spcAft>
            </a:pPr>
            <a:r>
              <a:rPr lang="en-GB" sz="2400" b="1" dirty="0">
                <a:solidFill>
                  <a:schemeClr val="bg1"/>
                </a:solidFill>
                <a:latin typeface="Calibri "/>
                <a:cs typeface="Arial" panose="020B0604020202020204" pitchFamily="34" charset="0"/>
              </a:rPr>
              <a:t>Causes of Spiritual Distress</a:t>
            </a:r>
            <a:endParaRPr kumimoji="0" lang="en-GB" sz="1900" b="0" i="0" u="none" strike="noStrike" cap="none" normalizeH="0" baseline="0" dirty="0">
              <a:ln>
                <a:noFill/>
              </a:ln>
              <a:solidFill>
                <a:srgbClr val="000000"/>
              </a:solidFill>
              <a:effectLst/>
              <a:latin typeface="Arial" charset="0"/>
              <a:ea typeface="ＭＳ Ｐゴシック" charset="0"/>
            </a:endParaRPr>
          </a:p>
        </p:txBody>
      </p:sp>
      <p:pic>
        <p:nvPicPr>
          <p:cNvPr id="18" name="Picture 17">
            <a:extLst>
              <a:ext uri="{FF2B5EF4-FFF2-40B4-BE49-F238E27FC236}">
                <a16:creationId xmlns:a16="http://schemas.microsoft.com/office/drawing/2014/main" id="{4DA7CD60-9398-99DB-AABA-539694B1B101}"/>
              </a:ext>
            </a:extLst>
          </p:cNvPr>
          <p:cNvPicPr>
            <a:picLocks noChangeAspect="1"/>
          </p:cNvPicPr>
          <p:nvPr/>
        </p:nvPicPr>
        <p:blipFill rotWithShape="1">
          <a:blip r:embed="rId5"/>
          <a:srcRect l="446" t="4278" r="2376" b="1229"/>
          <a:stretch/>
        </p:blipFill>
        <p:spPr>
          <a:xfrm>
            <a:off x="179444" y="332669"/>
            <a:ext cx="1305346" cy="1313659"/>
          </a:xfrm>
          <a:prstGeom prst="ellipse">
            <a:avLst/>
          </a:prstGeom>
        </p:spPr>
      </p:pic>
    </p:spTree>
    <p:custDataLst>
      <p:tags r:id="rId1"/>
    </p:custDataLst>
    <p:extLst>
      <p:ext uri="{BB962C8B-B14F-4D97-AF65-F5344CB8AC3E}">
        <p14:creationId xmlns:p14="http://schemas.microsoft.com/office/powerpoint/2010/main" val="15987846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8" name="Picture 27" descr="Graphical user interface&#10;&#10;Description automatically generated">
            <a:extLst>
              <a:ext uri="{FF2B5EF4-FFF2-40B4-BE49-F238E27FC236}">
                <a16:creationId xmlns:a16="http://schemas.microsoft.com/office/drawing/2014/main" id="{3ABD6681-49B8-90AA-EE62-D6C48B9894DE}"/>
              </a:ext>
            </a:extLst>
          </p:cNvPr>
          <p:cNvPicPr>
            <a:picLocks noChangeAspect="1"/>
          </p:cNvPicPr>
          <p:nvPr/>
        </p:nvPicPr>
        <p:blipFill rotWithShape="1">
          <a:blip r:embed="rId4" cstate="print">
            <a:extLst>
              <a:ext uri="{28A0092B-C50C-407E-A947-70E740481C1C}">
                <a14:useLocalDpi xmlns:a14="http://schemas.microsoft.com/office/drawing/2010/main" val="0"/>
              </a:ext>
            </a:extLst>
          </a:blip>
          <a:srcRect t="9895" r="8307" b="25931"/>
          <a:stretch/>
        </p:blipFill>
        <p:spPr>
          <a:xfrm>
            <a:off x="7377113" y="79926"/>
            <a:ext cx="1603341" cy="504208"/>
          </a:xfrm>
          <a:prstGeom prst="rect">
            <a:avLst/>
          </a:prstGeom>
        </p:spPr>
      </p:pic>
      <p:sp>
        <p:nvSpPr>
          <p:cNvPr id="13" name="TextBox 12">
            <a:extLst>
              <a:ext uri="{FF2B5EF4-FFF2-40B4-BE49-F238E27FC236}">
                <a16:creationId xmlns:a16="http://schemas.microsoft.com/office/drawing/2014/main" id="{EF1A8776-6E70-6D0D-12A3-0397CC4ECA74}"/>
              </a:ext>
            </a:extLst>
          </p:cNvPr>
          <p:cNvSpPr txBox="1"/>
          <p:nvPr/>
        </p:nvSpPr>
        <p:spPr>
          <a:xfrm>
            <a:off x="556962" y="1638112"/>
            <a:ext cx="8030075" cy="5355312"/>
          </a:xfrm>
          <a:prstGeom prst="rect">
            <a:avLst/>
          </a:prstGeom>
          <a:noFill/>
        </p:spPr>
        <p:txBody>
          <a:bodyPr wrap="square" rtlCol="0">
            <a:spAutoFit/>
          </a:bodyPr>
          <a:lstStyle/>
          <a:p>
            <a:pPr algn="l">
              <a:buFont typeface="Arial" panose="020B0604020202020204" pitchFamily="34" charset="0"/>
              <a:buChar char="•"/>
            </a:pPr>
            <a:r>
              <a:rPr lang="en-US" b="0" i="0" dirty="0">
                <a:solidFill>
                  <a:srgbClr val="0D0D0D"/>
                </a:solidFill>
                <a:effectLst/>
                <a:highlight>
                  <a:srgbClr val="FFFFFF"/>
                </a:highlight>
                <a:latin typeface="Söhne"/>
              </a:rPr>
              <a:t>We are all born</a:t>
            </a:r>
          </a:p>
          <a:p>
            <a:pPr algn="l">
              <a:buFont typeface="Arial" panose="020B0604020202020204" pitchFamily="34" charset="0"/>
              <a:buChar char="•"/>
            </a:pPr>
            <a:r>
              <a:rPr lang="en-US" b="0" i="0" dirty="0">
                <a:solidFill>
                  <a:srgbClr val="0D0D0D"/>
                </a:solidFill>
                <a:effectLst/>
                <a:highlight>
                  <a:srgbClr val="FFFFFF"/>
                </a:highlight>
                <a:latin typeface="Söhne"/>
              </a:rPr>
              <a:t>We are in a body – embodied consciousness</a:t>
            </a:r>
          </a:p>
          <a:p>
            <a:pPr algn="l">
              <a:buFont typeface="Arial" panose="020B0604020202020204" pitchFamily="34" charset="0"/>
              <a:buChar char="•"/>
            </a:pPr>
            <a:r>
              <a:rPr lang="en-US" b="0" i="0" dirty="0">
                <a:solidFill>
                  <a:srgbClr val="0D0D0D"/>
                </a:solidFill>
                <a:effectLst/>
                <a:highlight>
                  <a:srgbClr val="FFFFFF"/>
                </a:highlight>
                <a:latin typeface="Söhne"/>
              </a:rPr>
              <a:t>We are born into a world populated with other people who have set out a social world before we arrived</a:t>
            </a:r>
          </a:p>
          <a:p>
            <a:pPr algn="l">
              <a:buFont typeface="Arial" panose="020B0604020202020204" pitchFamily="34" charset="0"/>
              <a:buChar char="•"/>
            </a:pPr>
            <a:r>
              <a:rPr lang="en-US" b="0" i="0" dirty="0">
                <a:solidFill>
                  <a:srgbClr val="0D0D0D"/>
                </a:solidFill>
                <a:effectLst/>
                <a:highlight>
                  <a:srgbClr val="FFFFFF"/>
                </a:highlight>
                <a:latin typeface="Söhne"/>
              </a:rPr>
              <a:t>We are born into a world of nature: geology, flora and fauna, weather, planetary forces</a:t>
            </a:r>
          </a:p>
          <a:p>
            <a:pPr algn="l">
              <a:buFont typeface="Arial" panose="020B0604020202020204" pitchFamily="34" charset="0"/>
              <a:buChar char="•"/>
            </a:pPr>
            <a:r>
              <a:rPr lang="en-US" b="0" i="0" dirty="0">
                <a:solidFill>
                  <a:srgbClr val="0D0D0D"/>
                </a:solidFill>
                <a:effectLst/>
                <a:highlight>
                  <a:srgbClr val="FFFFFF"/>
                </a:highlight>
                <a:latin typeface="Söhne"/>
              </a:rPr>
              <a:t>We are always limited or restricted in some way by our circumstances</a:t>
            </a:r>
          </a:p>
          <a:p>
            <a:pPr algn="l">
              <a:buFont typeface="Arial" panose="020B0604020202020204" pitchFamily="34" charset="0"/>
              <a:buChar char="•"/>
            </a:pPr>
            <a:r>
              <a:rPr lang="en-US" b="0" i="0" dirty="0">
                <a:solidFill>
                  <a:srgbClr val="0D0D0D"/>
                </a:solidFill>
                <a:effectLst/>
                <a:highlight>
                  <a:srgbClr val="FFFFFF"/>
                </a:highlight>
                <a:latin typeface="Söhne"/>
              </a:rPr>
              <a:t>We notice and think in a human way; we make meaning of our world and circumstances</a:t>
            </a:r>
          </a:p>
          <a:p>
            <a:pPr algn="l">
              <a:buFont typeface="Arial" panose="020B0604020202020204" pitchFamily="34" charset="0"/>
              <a:buChar char="•"/>
            </a:pPr>
            <a:r>
              <a:rPr lang="en-US" b="0" i="0" dirty="0">
                <a:solidFill>
                  <a:srgbClr val="0D0D0D"/>
                </a:solidFill>
                <a:effectLst/>
                <a:highlight>
                  <a:srgbClr val="FFFFFF"/>
                </a:highlight>
                <a:latin typeface="Söhne"/>
              </a:rPr>
              <a:t>We cannot control the world and people around us. </a:t>
            </a:r>
          </a:p>
          <a:p>
            <a:pPr algn="l">
              <a:buFont typeface="Arial" panose="020B0604020202020204" pitchFamily="34" charset="0"/>
              <a:buChar char="•"/>
            </a:pPr>
            <a:r>
              <a:rPr lang="en-US" b="0" i="0" dirty="0">
                <a:solidFill>
                  <a:srgbClr val="0D0D0D"/>
                </a:solidFill>
                <a:effectLst/>
                <a:highlight>
                  <a:srgbClr val="FFFFFF"/>
                </a:highlight>
                <a:latin typeface="Söhne"/>
              </a:rPr>
              <a:t>We have no option other than to make choices and this makes us anxious</a:t>
            </a:r>
          </a:p>
          <a:p>
            <a:pPr algn="l">
              <a:buFont typeface="Arial" panose="020B0604020202020204" pitchFamily="34" charset="0"/>
              <a:buChar char="•"/>
            </a:pPr>
            <a:r>
              <a:rPr lang="en-US" b="0" i="0" dirty="0">
                <a:solidFill>
                  <a:srgbClr val="0D0D0D"/>
                </a:solidFill>
                <a:effectLst/>
                <a:highlight>
                  <a:srgbClr val="FFFFFF"/>
                </a:highlight>
                <a:latin typeface="Söhne"/>
              </a:rPr>
              <a:t>We live with uncertainty and, in that sense, are never at home in the world (unheimlich)</a:t>
            </a:r>
          </a:p>
          <a:p>
            <a:pPr algn="l">
              <a:buFont typeface="Arial" panose="020B0604020202020204" pitchFamily="34" charset="0"/>
              <a:buChar char="•"/>
            </a:pPr>
            <a:r>
              <a:rPr lang="en-US" b="0" i="0" dirty="0">
                <a:solidFill>
                  <a:srgbClr val="0D0D0D"/>
                </a:solidFill>
                <a:effectLst/>
                <a:highlight>
                  <a:srgbClr val="FFFFFF"/>
                </a:highlight>
                <a:latin typeface="Söhne"/>
              </a:rPr>
              <a:t>We have no choice other than to live until we die,  we age, we are temporal and therefore how we use our time matters to us (existential guilt)</a:t>
            </a:r>
          </a:p>
          <a:p>
            <a:pPr algn="l">
              <a:buFont typeface="Arial" panose="020B0604020202020204" pitchFamily="34" charset="0"/>
              <a:buChar char="•"/>
            </a:pPr>
            <a:r>
              <a:rPr lang="en-US" b="0" i="0" dirty="0">
                <a:solidFill>
                  <a:srgbClr val="0D0D0D"/>
                </a:solidFill>
                <a:effectLst/>
                <a:highlight>
                  <a:srgbClr val="FFFFFF"/>
                </a:highlight>
                <a:latin typeface="Söhne"/>
              </a:rPr>
              <a:t>We can only live our own lives and die our own deaths – no-one else can be us, we are at the same time connected and isolated.</a:t>
            </a:r>
          </a:p>
          <a:p>
            <a:pPr algn="l">
              <a:buFont typeface="Arial" panose="020B0604020202020204" pitchFamily="34" charset="0"/>
              <a:buChar char="•"/>
            </a:pPr>
            <a:r>
              <a:rPr lang="en-US" b="0" i="0" dirty="0">
                <a:solidFill>
                  <a:srgbClr val="0D0D0D"/>
                </a:solidFill>
                <a:effectLst/>
                <a:highlight>
                  <a:srgbClr val="FFFFFF"/>
                </a:highlight>
                <a:latin typeface="Söhne"/>
              </a:rPr>
              <a:t>We all die</a:t>
            </a:r>
          </a:p>
          <a:p>
            <a:endParaRPr lang="en-GB" dirty="0"/>
          </a:p>
        </p:txBody>
      </p:sp>
      <p:sp>
        <p:nvSpPr>
          <p:cNvPr id="2" name="Rectangle: Rounded Corners 1">
            <a:extLst>
              <a:ext uri="{FF2B5EF4-FFF2-40B4-BE49-F238E27FC236}">
                <a16:creationId xmlns:a16="http://schemas.microsoft.com/office/drawing/2014/main" id="{F0EEDAC6-244B-E609-D56B-E48AEDCEFB93}"/>
              </a:ext>
            </a:extLst>
          </p:cNvPr>
          <p:cNvSpPr/>
          <p:nvPr/>
        </p:nvSpPr>
        <p:spPr bwMode="auto">
          <a:xfrm>
            <a:off x="-58932" y="601282"/>
            <a:ext cx="8294217" cy="768217"/>
          </a:xfrm>
          <a:prstGeom prst="roundRect">
            <a:avLst/>
          </a:prstGeom>
          <a:solidFill>
            <a:srgbClr val="6E1E62"/>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fontAlgn="base">
              <a:spcBef>
                <a:spcPct val="0"/>
              </a:spcBef>
              <a:spcAft>
                <a:spcPct val="0"/>
              </a:spcAft>
            </a:pPr>
            <a:endParaRPr kumimoji="0" lang="en-GB" sz="2000" b="0" i="0" u="none" strike="noStrike" cap="none" normalizeH="0" baseline="0" dirty="0">
              <a:ln>
                <a:noFill/>
              </a:ln>
              <a:solidFill>
                <a:srgbClr val="000000"/>
              </a:solidFill>
              <a:effectLst/>
              <a:latin typeface="Arial" charset="0"/>
              <a:ea typeface="ＭＳ Ｐゴシック" charset="0"/>
            </a:endParaRPr>
          </a:p>
        </p:txBody>
      </p:sp>
      <p:sp>
        <p:nvSpPr>
          <p:cNvPr id="6" name="Rectangle: Rounded Corners 5">
            <a:extLst>
              <a:ext uri="{FF2B5EF4-FFF2-40B4-BE49-F238E27FC236}">
                <a16:creationId xmlns:a16="http://schemas.microsoft.com/office/drawing/2014/main" id="{8F849EE6-D9B5-4E4B-3927-144362CE961E}"/>
              </a:ext>
            </a:extLst>
          </p:cNvPr>
          <p:cNvSpPr/>
          <p:nvPr/>
        </p:nvSpPr>
        <p:spPr bwMode="auto">
          <a:xfrm>
            <a:off x="1344748" y="601282"/>
            <a:ext cx="6454502" cy="712457"/>
          </a:xfrm>
          <a:prstGeom prst="roundRect">
            <a:avLst/>
          </a:prstGeom>
          <a:no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algn="ctr" fontAlgn="base">
              <a:spcBef>
                <a:spcPct val="0"/>
              </a:spcBef>
              <a:spcAft>
                <a:spcPct val="0"/>
              </a:spcAft>
            </a:pPr>
            <a:r>
              <a:rPr lang="en-GB" sz="2400" b="1" dirty="0">
                <a:solidFill>
                  <a:schemeClr val="bg1"/>
                </a:solidFill>
                <a:latin typeface="Calibri "/>
                <a:cs typeface="Arial" panose="020B0604020202020204" pitchFamily="34" charset="0"/>
              </a:rPr>
              <a:t>Existential Themes – Shared Human Experience</a:t>
            </a:r>
            <a:endParaRPr kumimoji="0" lang="en-GB" sz="1900" b="0" i="0" u="none" strike="noStrike" cap="none" normalizeH="0" baseline="0" dirty="0">
              <a:ln>
                <a:noFill/>
              </a:ln>
              <a:solidFill>
                <a:srgbClr val="000000"/>
              </a:solidFill>
              <a:effectLst/>
              <a:latin typeface="Arial" charset="0"/>
              <a:ea typeface="ＭＳ Ｐゴシック" charset="0"/>
            </a:endParaRPr>
          </a:p>
        </p:txBody>
      </p:sp>
      <p:pic>
        <p:nvPicPr>
          <p:cNvPr id="18" name="Picture 17">
            <a:extLst>
              <a:ext uri="{FF2B5EF4-FFF2-40B4-BE49-F238E27FC236}">
                <a16:creationId xmlns:a16="http://schemas.microsoft.com/office/drawing/2014/main" id="{4DA7CD60-9398-99DB-AABA-539694B1B101}"/>
              </a:ext>
            </a:extLst>
          </p:cNvPr>
          <p:cNvPicPr>
            <a:picLocks noChangeAspect="1"/>
          </p:cNvPicPr>
          <p:nvPr/>
        </p:nvPicPr>
        <p:blipFill rotWithShape="1">
          <a:blip r:embed="rId5"/>
          <a:srcRect l="446" t="4278" r="2376" b="1229"/>
          <a:stretch/>
        </p:blipFill>
        <p:spPr>
          <a:xfrm>
            <a:off x="179444" y="332669"/>
            <a:ext cx="1305346" cy="1313659"/>
          </a:xfrm>
          <a:prstGeom prst="ellipse">
            <a:avLst/>
          </a:prstGeom>
        </p:spPr>
      </p:pic>
    </p:spTree>
    <p:custDataLst>
      <p:tags r:id="rId1"/>
    </p:custDataLst>
    <p:extLst>
      <p:ext uri="{BB962C8B-B14F-4D97-AF65-F5344CB8AC3E}">
        <p14:creationId xmlns:p14="http://schemas.microsoft.com/office/powerpoint/2010/main" val="350402370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8" name="Picture 27" descr="Graphical user interface&#10;&#10;Description automatically generated">
            <a:extLst>
              <a:ext uri="{FF2B5EF4-FFF2-40B4-BE49-F238E27FC236}">
                <a16:creationId xmlns:a16="http://schemas.microsoft.com/office/drawing/2014/main" id="{3ABD6681-49B8-90AA-EE62-D6C48B9894DE}"/>
              </a:ext>
            </a:extLst>
          </p:cNvPr>
          <p:cNvPicPr>
            <a:picLocks noChangeAspect="1"/>
          </p:cNvPicPr>
          <p:nvPr/>
        </p:nvPicPr>
        <p:blipFill rotWithShape="1">
          <a:blip r:embed="rId4" cstate="print">
            <a:extLst>
              <a:ext uri="{28A0092B-C50C-407E-A947-70E740481C1C}">
                <a14:useLocalDpi xmlns:a14="http://schemas.microsoft.com/office/drawing/2010/main" val="0"/>
              </a:ext>
            </a:extLst>
          </a:blip>
          <a:srcRect t="9895" r="8307" b="25931"/>
          <a:stretch/>
        </p:blipFill>
        <p:spPr>
          <a:xfrm>
            <a:off x="7377113" y="79926"/>
            <a:ext cx="1603341" cy="504208"/>
          </a:xfrm>
          <a:prstGeom prst="rect">
            <a:avLst/>
          </a:prstGeom>
        </p:spPr>
      </p:pic>
      <p:sp>
        <p:nvSpPr>
          <p:cNvPr id="13" name="TextBox 12">
            <a:extLst>
              <a:ext uri="{FF2B5EF4-FFF2-40B4-BE49-F238E27FC236}">
                <a16:creationId xmlns:a16="http://schemas.microsoft.com/office/drawing/2014/main" id="{EF1A8776-6E70-6D0D-12A3-0397CC4ECA74}"/>
              </a:ext>
            </a:extLst>
          </p:cNvPr>
          <p:cNvSpPr txBox="1"/>
          <p:nvPr/>
        </p:nvSpPr>
        <p:spPr>
          <a:xfrm>
            <a:off x="556962" y="1638112"/>
            <a:ext cx="8030075" cy="2677656"/>
          </a:xfrm>
          <a:prstGeom prst="rect">
            <a:avLst/>
          </a:prstGeom>
          <a:noFill/>
        </p:spPr>
        <p:txBody>
          <a:bodyPr wrap="square" rtlCol="0">
            <a:spAutoFit/>
          </a:bodyPr>
          <a:lstStyle/>
          <a:p>
            <a:pPr algn="l">
              <a:buFont typeface="Arial" panose="020B0604020202020204" pitchFamily="34" charset="0"/>
              <a:buChar char="•"/>
            </a:pPr>
            <a:r>
              <a:rPr lang="en-US" sz="2400" b="0" i="0" dirty="0">
                <a:solidFill>
                  <a:srgbClr val="0D0D0D"/>
                </a:solidFill>
                <a:effectLst/>
                <a:highlight>
                  <a:srgbClr val="FFFFFF"/>
                </a:highlight>
                <a:latin typeface="Söhne"/>
              </a:rPr>
              <a:t>Feelings of hopelessness and despair.</a:t>
            </a:r>
          </a:p>
          <a:p>
            <a:pPr algn="l">
              <a:buFont typeface="Arial" panose="020B0604020202020204" pitchFamily="34" charset="0"/>
              <a:buChar char="•"/>
            </a:pPr>
            <a:r>
              <a:rPr lang="en-US" sz="2400" b="0" i="0" dirty="0">
                <a:solidFill>
                  <a:srgbClr val="0D0D0D"/>
                </a:solidFill>
                <a:effectLst/>
                <a:highlight>
                  <a:srgbClr val="FFFFFF"/>
                </a:highlight>
                <a:latin typeface="Söhne"/>
              </a:rPr>
              <a:t>Alienation from self, others, and the world.</a:t>
            </a:r>
          </a:p>
          <a:p>
            <a:pPr algn="l">
              <a:buFont typeface="Arial" panose="020B0604020202020204" pitchFamily="34" charset="0"/>
              <a:buChar char="•"/>
            </a:pPr>
            <a:r>
              <a:rPr lang="en-US" sz="2400" b="0" i="0" dirty="0">
                <a:solidFill>
                  <a:srgbClr val="0D0D0D"/>
                </a:solidFill>
                <a:effectLst/>
                <a:highlight>
                  <a:srgbClr val="FFFFFF"/>
                </a:highlight>
                <a:latin typeface="Söhne"/>
              </a:rPr>
              <a:t>Loss of meaning and purpose in life.</a:t>
            </a:r>
          </a:p>
          <a:p>
            <a:pPr algn="l">
              <a:buFont typeface="Arial" panose="020B0604020202020204" pitchFamily="34" charset="0"/>
              <a:buChar char="•"/>
            </a:pPr>
            <a:r>
              <a:rPr lang="en-US" sz="2400" b="0" i="0" dirty="0">
                <a:solidFill>
                  <a:srgbClr val="0D0D0D"/>
                </a:solidFill>
                <a:effectLst/>
                <a:highlight>
                  <a:srgbClr val="FFFFFF"/>
                </a:highlight>
                <a:latin typeface="Söhne"/>
              </a:rPr>
              <a:t>Anxiety over moral and existential issues.</a:t>
            </a:r>
          </a:p>
          <a:p>
            <a:pPr algn="l">
              <a:buFont typeface="Arial" panose="020B0604020202020204" pitchFamily="34" charset="0"/>
              <a:buChar char="•"/>
            </a:pPr>
            <a:r>
              <a:rPr lang="en-US" sz="2400" b="0" i="0" dirty="0">
                <a:solidFill>
                  <a:srgbClr val="0D0D0D"/>
                </a:solidFill>
                <a:effectLst/>
                <a:highlight>
                  <a:srgbClr val="FFFFFF"/>
                </a:highlight>
                <a:latin typeface="Söhne"/>
              </a:rPr>
              <a:t>Reference: Frankl, V.E. (1946). </a:t>
            </a:r>
            <a:r>
              <a:rPr lang="en-US" sz="2400" b="0" i="1" dirty="0">
                <a:solidFill>
                  <a:srgbClr val="0D0D0D"/>
                </a:solidFill>
                <a:effectLst/>
                <a:highlight>
                  <a:srgbClr val="FFFFFF"/>
                </a:highlight>
                <a:latin typeface="Söhne"/>
              </a:rPr>
              <a:t>Man’s Search for Meaning</a:t>
            </a:r>
            <a:r>
              <a:rPr lang="en-US" sz="2400" b="0" i="0" dirty="0">
                <a:solidFill>
                  <a:srgbClr val="0D0D0D"/>
                </a:solidFill>
                <a:effectLst/>
                <a:highlight>
                  <a:srgbClr val="FFFFFF"/>
                </a:highlight>
                <a:latin typeface="Söhne"/>
              </a:rPr>
              <a:t>, which explores loss of purpose.</a:t>
            </a:r>
          </a:p>
          <a:p>
            <a:endParaRPr lang="en-GB" sz="2400" dirty="0"/>
          </a:p>
        </p:txBody>
      </p:sp>
      <p:sp>
        <p:nvSpPr>
          <p:cNvPr id="2" name="Rectangle: Rounded Corners 1">
            <a:extLst>
              <a:ext uri="{FF2B5EF4-FFF2-40B4-BE49-F238E27FC236}">
                <a16:creationId xmlns:a16="http://schemas.microsoft.com/office/drawing/2014/main" id="{F0EEDAC6-244B-E609-D56B-E48AEDCEFB93}"/>
              </a:ext>
            </a:extLst>
          </p:cNvPr>
          <p:cNvSpPr/>
          <p:nvPr/>
        </p:nvSpPr>
        <p:spPr bwMode="auto">
          <a:xfrm>
            <a:off x="-58932" y="601282"/>
            <a:ext cx="8294217" cy="768217"/>
          </a:xfrm>
          <a:prstGeom prst="roundRect">
            <a:avLst/>
          </a:prstGeom>
          <a:solidFill>
            <a:srgbClr val="6E1E62"/>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fontAlgn="base">
              <a:spcBef>
                <a:spcPct val="0"/>
              </a:spcBef>
              <a:spcAft>
                <a:spcPct val="0"/>
              </a:spcAft>
            </a:pPr>
            <a:endParaRPr kumimoji="0" lang="en-GB" sz="2000" b="0" i="0" u="none" strike="noStrike" cap="none" normalizeH="0" baseline="0" dirty="0">
              <a:ln>
                <a:noFill/>
              </a:ln>
              <a:solidFill>
                <a:srgbClr val="000000"/>
              </a:solidFill>
              <a:effectLst/>
              <a:latin typeface="Arial" charset="0"/>
              <a:ea typeface="ＭＳ Ｐゴシック" charset="0"/>
            </a:endParaRPr>
          </a:p>
        </p:txBody>
      </p:sp>
      <p:sp>
        <p:nvSpPr>
          <p:cNvPr id="6" name="Rectangle: Rounded Corners 5">
            <a:extLst>
              <a:ext uri="{FF2B5EF4-FFF2-40B4-BE49-F238E27FC236}">
                <a16:creationId xmlns:a16="http://schemas.microsoft.com/office/drawing/2014/main" id="{8F849EE6-D9B5-4E4B-3927-144362CE961E}"/>
              </a:ext>
            </a:extLst>
          </p:cNvPr>
          <p:cNvSpPr/>
          <p:nvPr/>
        </p:nvSpPr>
        <p:spPr bwMode="auto">
          <a:xfrm>
            <a:off x="1344748" y="601282"/>
            <a:ext cx="6454502" cy="712457"/>
          </a:xfrm>
          <a:prstGeom prst="roundRect">
            <a:avLst/>
          </a:prstGeom>
          <a:no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algn="ctr" fontAlgn="base">
              <a:spcBef>
                <a:spcPct val="0"/>
              </a:spcBef>
              <a:spcAft>
                <a:spcPct val="0"/>
              </a:spcAft>
            </a:pPr>
            <a:r>
              <a:rPr lang="en-GB" sz="2400" b="1" dirty="0">
                <a:solidFill>
                  <a:schemeClr val="bg1"/>
                </a:solidFill>
                <a:latin typeface="Calibri "/>
                <a:cs typeface="Arial" panose="020B0604020202020204" pitchFamily="34" charset="0"/>
              </a:rPr>
              <a:t>Symptoms Spiritual Distress</a:t>
            </a:r>
            <a:endParaRPr kumimoji="0" lang="en-GB" sz="1900" b="0" i="0" u="none" strike="noStrike" cap="none" normalizeH="0" baseline="0" dirty="0">
              <a:ln>
                <a:noFill/>
              </a:ln>
              <a:solidFill>
                <a:srgbClr val="000000"/>
              </a:solidFill>
              <a:effectLst/>
              <a:latin typeface="Arial" charset="0"/>
              <a:ea typeface="ＭＳ Ｐゴシック" charset="0"/>
            </a:endParaRPr>
          </a:p>
        </p:txBody>
      </p:sp>
      <p:pic>
        <p:nvPicPr>
          <p:cNvPr id="18" name="Picture 17">
            <a:extLst>
              <a:ext uri="{FF2B5EF4-FFF2-40B4-BE49-F238E27FC236}">
                <a16:creationId xmlns:a16="http://schemas.microsoft.com/office/drawing/2014/main" id="{4DA7CD60-9398-99DB-AABA-539694B1B101}"/>
              </a:ext>
            </a:extLst>
          </p:cNvPr>
          <p:cNvPicPr>
            <a:picLocks noChangeAspect="1"/>
          </p:cNvPicPr>
          <p:nvPr/>
        </p:nvPicPr>
        <p:blipFill rotWithShape="1">
          <a:blip r:embed="rId5"/>
          <a:srcRect l="446" t="4278" r="2376" b="1229"/>
          <a:stretch/>
        </p:blipFill>
        <p:spPr>
          <a:xfrm>
            <a:off x="179444" y="332669"/>
            <a:ext cx="1305346" cy="1313659"/>
          </a:xfrm>
          <a:prstGeom prst="ellipse">
            <a:avLst/>
          </a:prstGeom>
        </p:spPr>
      </p:pic>
    </p:spTree>
    <p:custDataLst>
      <p:tags r:id="rId1"/>
    </p:custDataLst>
    <p:extLst>
      <p:ext uri="{BB962C8B-B14F-4D97-AF65-F5344CB8AC3E}">
        <p14:creationId xmlns:p14="http://schemas.microsoft.com/office/powerpoint/2010/main" val="32191477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8" name="Picture 27" descr="Graphical user interface&#10;&#10;Description automatically generated">
            <a:extLst>
              <a:ext uri="{FF2B5EF4-FFF2-40B4-BE49-F238E27FC236}">
                <a16:creationId xmlns:a16="http://schemas.microsoft.com/office/drawing/2014/main" id="{3ABD6681-49B8-90AA-EE62-D6C48B9894DE}"/>
              </a:ext>
            </a:extLst>
          </p:cNvPr>
          <p:cNvPicPr>
            <a:picLocks noChangeAspect="1"/>
          </p:cNvPicPr>
          <p:nvPr/>
        </p:nvPicPr>
        <p:blipFill rotWithShape="1">
          <a:blip r:embed="rId4" cstate="print">
            <a:extLst>
              <a:ext uri="{28A0092B-C50C-407E-A947-70E740481C1C}">
                <a14:useLocalDpi xmlns:a14="http://schemas.microsoft.com/office/drawing/2010/main" val="0"/>
              </a:ext>
            </a:extLst>
          </a:blip>
          <a:srcRect t="9895" r="8307" b="25931"/>
          <a:stretch/>
        </p:blipFill>
        <p:spPr>
          <a:xfrm>
            <a:off x="7377113" y="79926"/>
            <a:ext cx="1603341" cy="504208"/>
          </a:xfrm>
          <a:prstGeom prst="rect">
            <a:avLst/>
          </a:prstGeom>
        </p:spPr>
      </p:pic>
      <p:sp>
        <p:nvSpPr>
          <p:cNvPr id="13" name="TextBox 12">
            <a:extLst>
              <a:ext uri="{FF2B5EF4-FFF2-40B4-BE49-F238E27FC236}">
                <a16:creationId xmlns:a16="http://schemas.microsoft.com/office/drawing/2014/main" id="{EF1A8776-6E70-6D0D-12A3-0397CC4ECA74}"/>
              </a:ext>
            </a:extLst>
          </p:cNvPr>
          <p:cNvSpPr txBox="1"/>
          <p:nvPr/>
        </p:nvSpPr>
        <p:spPr>
          <a:xfrm>
            <a:off x="556962" y="1638112"/>
            <a:ext cx="8030075" cy="3046988"/>
          </a:xfrm>
          <a:prstGeom prst="rect">
            <a:avLst/>
          </a:prstGeom>
          <a:noFill/>
        </p:spPr>
        <p:txBody>
          <a:bodyPr wrap="square" rtlCol="0">
            <a:spAutoFit/>
          </a:bodyPr>
          <a:lstStyle/>
          <a:p>
            <a:pPr marL="342900" indent="-342900">
              <a:buFont typeface="Arial" panose="020B0604020202020204" pitchFamily="34" charset="0"/>
              <a:buChar char="•"/>
            </a:pPr>
            <a:r>
              <a:rPr lang="en-US" sz="2400" dirty="0">
                <a:latin typeface="Söhne"/>
              </a:rPr>
              <a:t>Emphasis on personal meaning-making and existential fulfillment.</a:t>
            </a:r>
          </a:p>
          <a:p>
            <a:pPr marL="342900" indent="-342900">
              <a:buFont typeface="Arial" panose="020B0604020202020204" pitchFamily="34" charset="0"/>
              <a:buChar char="•"/>
            </a:pPr>
            <a:r>
              <a:rPr lang="en-US" sz="2400" dirty="0">
                <a:latin typeface="Söhne"/>
              </a:rPr>
              <a:t>Techniques for self-reflection and clarification of personal values.</a:t>
            </a:r>
          </a:p>
          <a:p>
            <a:pPr marL="342900" indent="-342900">
              <a:buFont typeface="Arial" panose="020B0604020202020204" pitchFamily="34" charset="0"/>
              <a:buChar char="•"/>
            </a:pPr>
            <a:r>
              <a:rPr lang="en-US" sz="2400" dirty="0">
                <a:latin typeface="Söhne"/>
              </a:rPr>
              <a:t>Encouraging the exploration of life narratives to find coherence and purpose.</a:t>
            </a:r>
          </a:p>
          <a:p>
            <a:pPr marL="342900" indent="-342900">
              <a:buFont typeface="Arial" panose="020B0604020202020204" pitchFamily="34" charset="0"/>
              <a:buChar char="•"/>
            </a:pPr>
            <a:r>
              <a:rPr lang="en-US" sz="2400" dirty="0">
                <a:latin typeface="Söhne"/>
              </a:rPr>
              <a:t>Reference: Becker, E. (1973). The Denial of Death, on human motivation and fear of mortality.</a:t>
            </a:r>
            <a:endParaRPr lang="en-GB" sz="2400" dirty="0">
              <a:latin typeface="Söhne"/>
            </a:endParaRPr>
          </a:p>
        </p:txBody>
      </p:sp>
      <p:sp>
        <p:nvSpPr>
          <p:cNvPr id="2" name="Rectangle: Rounded Corners 1">
            <a:extLst>
              <a:ext uri="{FF2B5EF4-FFF2-40B4-BE49-F238E27FC236}">
                <a16:creationId xmlns:a16="http://schemas.microsoft.com/office/drawing/2014/main" id="{F0EEDAC6-244B-E609-D56B-E48AEDCEFB93}"/>
              </a:ext>
            </a:extLst>
          </p:cNvPr>
          <p:cNvSpPr/>
          <p:nvPr/>
        </p:nvSpPr>
        <p:spPr bwMode="auto">
          <a:xfrm>
            <a:off x="-58932" y="601282"/>
            <a:ext cx="8294217" cy="768217"/>
          </a:xfrm>
          <a:prstGeom prst="roundRect">
            <a:avLst/>
          </a:prstGeom>
          <a:solidFill>
            <a:srgbClr val="6E1E62"/>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fontAlgn="base">
              <a:spcBef>
                <a:spcPct val="0"/>
              </a:spcBef>
              <a:spcAft>
                <a:spcPct val="0"/>
              </a:spcAft>
            </a:pPr>
            <a:endParaRPr kumimoji="0" lang="en-GB" sz="2000" b="0" i="0" u="none" strike="noStrike" cap="none" normalizeH="0" baseline="0" dirty="0">
              <a:ln>
                <a:noFill/>
              </a:ln>
              <a:solidFill>
                <a:srgbClr val="000000"/>
              </a:solidFill>
              <a:effectLst/>
              <a:latin typeface="Arial" charset="0"/>
              <a:ea typeface="ＭＳ Ｐゴシック" charset="0"/>
            </a:endParaRPr>
          </a:p>
        </p:txBody>
      </p:sp>
      <p:sp>
        <p:nvSpPr>
          <p:cNvPr id="6" name="Rectangle: Rounded Corners 5">
            <a:extLst>
              <a:ext uri="{FF2B5EF4-FFF2-40B4-BE49-F238E27FC236}">
                <a16:creationId xmlns:a16="http://schemas.microsoft.com/office/drawing/2014/main" id="{8F849EE6-D9B5-4E4B-3927-144362CE961E}"/>
              </a:ext>
            </a:extLst>
          </p:cNvPr>
          <p:cNvSpPr/>
          <p:nvPr/>
        </p:nvSpPr>
        <p:spPr bwMode="auto">
          <a:xfrm>
            <a:off x="1344748" y="601282"/>
            <a:ext cx="6454502" cy="712457"/>
          </a:xfrm>
          <a:prstGeom prst="roundRect">
            <a:avLst/>
          </a:prstGeom>
          <a:no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algn="ctr" fontAlgn="base">
              <a:spcBef>
                <a:spcPct val="0"/>
              </a:spcBef>
              <a:spcAft>
                <a:spcPct val="0"/>
              </a:spcAft>
            </a:pPr>
            <a:r>
              <a:rPr lang="en-US" sz="2400" b="1" dirty="0">
                <a:solidFill>
                  <a:schemeClr val="bg1"/>
                </a:solidFill>
                <a:latin typeface="Calibri "/>
                <a:cs typeface="Arial" panose="020B0604020202020204" pitchFamily="34" charset="0"/>
              </a:rPr>
              <a:t>Humanist Approaches to Addressing Spiritual Distress</a:t>
            </a:r>
            <a:endParaRPr kumimoji="0" lang="en-GB" sz="1900" b="0" i="0" u="none" strike="noStrike" cap="none" normalizeH="0" baseline="0" dirty="0">
              <a:ln>
                <a:noFill/>
              </a:ln>
              <a:solidFill>
                <a:srgbClr val="000000"/>
              </a:solidFill>
              <a:effectLst/>
              <a:latin typeface="Arial" charset="0"/>
              <a:ea typeface="ＭＳ Ｐゴシック" charset="0"/>
            </a:endParaRPr>
          </a:p>
        </p:txBody>
      </p:sp>
      <p:pic>
        <p:nvPicPr>
          <p:cNvPr id="18" name="Picture 17">
            <a:extLst>
              <a:ext uri="{FF2B5EF4-FFF2-40B4-BE49-F238E27FC236}">
                <a16:creationId xmlns:a16="http://schemas.microsoft.com/office/drawing/2014/main" id="{4DA7CD60-9398-99DB-AABA-539694B1B101}"/>
              </a:ext>
            </a:extLst>
          </p:cNvPr>
          <p:cNvPicPr>
            <a:picLocks noChangeAspect="1"/>
          </p:cNvPicPr>
          <p:nvPr/>
        </p:nvPicPr>
        <p:blipFill rotWithShape="1">
          <a:blip r:embed="rId5"/>
          <a:srcRect l="446" t="4278" r="2376" b="1229"/>
          <a:stretch/>
        </p:blipFill>
        <p:spPr>
          <a:xfrm>
            <a:off x="179444" y="332669"/>
            <a:ext cx="1305346" cy="1313659"/>
          </a:xfrm>
          <a:prstGeom prst="ellipse">
            <a:avLst/>
          </a:prstGeom>
        </p:spPr>
      </p:pic>
    </p:spTree>
    <p:custDataLst>
      <p:tags r:id="rId1"/>
    </p:custDataLst>
    <p:extLst>
      <p:ext uri="{BB962C8B-B14F-4D97-AF65-F5344CB8AC3E}">
        <p14:creationId xmlns:p14="http://schemas.microsoft.com/office/powerpoint/2010/main" val="3952321036"/>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IMING" val="|94.6"/>
</p:tagLst>
</file>

<file path=ppt/tags/tag10.xml><?xml version="1.0" encoding="utf-8"?>
<p:tagLst xmlns:a="http://schemas.openxmlformats.org/drawingml/2006/main" xmlns:r="http://schemas.openxmlformats.org/officeDocument/2006/relationships" xmlns:p="http://schemas.openxmlformats.org/presentationml/2006/main">
  <p:tag name="TIMING" val="|94.6"/>
</p:tagLst>
</file>

<file path=ppt/tags/tag11.xml><?xml version="1.0" encoding="utf-8"?>
<p:tagLst xmlns:a="http://schemas.openxmlformats.org/drawingml/2006/main" xmlns:r="http://schemas.openxmlformats.org/officeDocument/2006/relationships" xmlns:p="http://schemas.openxmlformats.org/presentationml/2006/main">
  <p:tag name="TIMING" val="|94.6"/>
</p:tagLst>
</file>

<file path=ppt/tags/tag12.xml><?xml version="1.0" encoding="utf-8"?>
<p:tagLst xmlns:a="http://schemas.openxmlformats.org/drawingml/2006/main" xmlns:r="http://schemas.openxmlformats.org/officeDocument/2006/relationships" xmlns:p="http://schemas.openxmlformats.org/presentationml/2006/main">
  <p:tag name="TIMING" val="|94.6"/>
</p:tagLst>
</file>

<file path=ppt/tags/tag13.xml><?xml version="1.0" encoding="utf-8"?>
<p:tagLst xmlns:a="http://schemas.openxmlformats.org/drawingml/2006/main" xmlns:r="http://schemas.openxmlformats.org/officeDocument/2006/relationships" xmlns:p="http://schemas.openxmlformats.org/presentationml/2006/main">
  <p:tag name="TIMING" val="|94.6"/>
</p:tagLst>
</file>

<file path=ppt/tags/tag2.xml><?xml version="1.0" encoding="utf-8"?>
<p:tagLst xmlns:a="http://schemas.openxmlformats.org/drawingml/2006/main" xmlns:r="http://schemas.openxmlformats.org/officeDocument/2006/relationships" xmlns:p="http://schemas.openxmlformats.org/presentationml/2006/main">
  <p:tag name="TIMING" val="|94.6"/>
</p:tagLst>
</file>

<file path=ppt/tags/tag3.xml><?xml version="1.0" encoding="utf-8"?>
<p:tagLst xmlns:a="http://schemas.openxmlformats.org/drawingml/2006/main" xmlns:r="http://schemas.openxmlformats.org/officeDocument/2006/relationships" xmlns:p="http://schemas.openxmlformats.org/presentationml/2006/main">
  <p:tag name="TIMING" val="|94.6"/>
</p:tagLst>
</file>

<file path=ppt/tags/tag4.xml><?xml version="1.0" encoding="utf-8"?>
<p:tagLst xmlns:a="http://schemas.openxmlformats.org/drawingml/2006/main" xmlns:r="http://schemas.openxmlformats.org/officeDocument/2006/relationships" xmlns:p="http://schemas.openxmlformats.org/presentationml/2006/main">
  <p:tag name="TIMING" val="|94.6"/>
</p:tagLst>
</file>

<file path=ppt/tags/tag5.xml><?xml version="1.0" encoding="utf-8"?>
<p:tagLst xmlns:a="http://schemas.openxmlformats.org/drawingml/2006/main" xmlns:r="http://schemas.openxmlformats.org/officeDocument/2006/relationships" xmlns:p="http://schemas.openxmlformats.org/presentationml/2006/main">
  <p:tag name="TIMING" val="|94.6"/>
</p:tagLst>
</file>

<file path=ppt/tags/tag6.xml><?xml version="1.0" encoding="utf-8"?>
<p:tagLst xmlns:a="http://schemas.openxmlformats.org/drawingml/2006/main" xmlns:r="http://schemas.openxmlformats.org/officeDocument/2006/relationships" xmlns:p="http://schemas.openxmlformats.org/presentationml/2006/main">
  <p:tag name="TIMING" val="|94.6"/>
</p:tagLst>
</file>

<file path=ppt/tags/tag7.xml><?xml version="1.0" encoding="utf-8"?>
<p:tagLst xmlns:a="http://schemas.openxmlformats.org/drawingml/2006/main" xmlns:r="http://schemas.openxmlformats.org/officeDocument/2006/relationships" xmlns:p="http://schemas.openxmlformats.org/presentationml/2006/main">
  <p:tag name="TIMING" val="|94.6"/>
</p:tagLst>
</file>

<file path=ppt/tags/tag8.xml><?xml version="1.0" encoding="utf-8"?>
<p:tagLst xmlns:a="http://schemas.openxmlformats.org/drawingml/2006/main" xmlns:r="http://schemas.openxmlformats.org/officeDocument/2006/relationships" xmlns:p="http://schemas.openxmlformats.org/presentationml/2006/main">
  <p:tag name="TIMING" val="|94.6"/>
</p:tagLst>
</file>

<file path=ppt/tags/tag9.xml><?xml version="1.0" encoding="utf-8"?>
<p:tagLst xmlns:a="http://schemas.openxmlformats.org/drawingml/2006/main" xmlns:r="http://schemas.openxmlformats.org/officeDocument/2006/relationships" xmlns:p="http://schemas.openxmlformats.org/presentationml/2006/main">
  <p:tag name="TIMING" val="|94.6"/>
</p:tagLst>
</file>

<file path=ppt/theme/theme1.xml><?xml version="1.0" encoding="utf-8"?>
<a:theme xmlns:a="http://schemas.openxmlformats.org/drawingml/2006/main" name="PROUD">
  <a:themeElements>
    <a:clrScheme name="PROUD">
      <a:dk1>
        <a:srgbClr val="000000"/>
      </a:dk1>
      <a:lt1>
        <a:srgbClr val="FFFFFF"/>
      </a:lt1>
      <a:dk2>
        <a:srgbClr val="000000"/>
      </a:dk2>
      <a:lt2>
        <a:srgbClr val="808080"/>
      </a:lt2>
      <a:accent1>
        <a:srgbClr val="297691"/>
      </a:accent1>
      <a:accent2>
        <a:srgbClr val="007E5B"/>
      </a:accent2>
      <a:accent3>
        <a:srgbClr val="6FAF5E"/>
      </a:accent3>
      <a:accent4>
        <a:srgbClr val="B72055"/>
      </a:accent4>
      <a:accent5>
        <a:srgbClr val="6E1E62"/>
      </a:accent5>
      <a:accent6>
        <a:srgbClr val="2993D1"/>
      </a:accent6>
      <a:hlink>
        <a:srgbClr val="0000FF"/>
      </a:hlink>
      <a:folHlink>
        <a:srgbClr val="990033"/>
      </a:folHlink>
    </a:clrScheme>
    <a:fontScheme name="PROUD">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2400" b="0" i="0" u="none" strike="noStrike" cap="none" normalizeH="0" baseline="0">
            <a:ln>
              <a:noFill/>
            </a:ln>
            <a:solidFill>
              <a:srgbClr val="000000"/>
            </a:solidFill>
            <a:effectLst/>
            <a:latin typeface="Arial" charset="0"/>
            <a:ea typeface="ＭＳ Ｐゴシック"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2400" b="0" i="0" u="none" strike="noStrike" cap="none" normalizeH="0" baseline="0">
            <a:ln>
              <a:noFill/>
            </a:ln>
            <a:solidFill>
              <a:srgbClr val="000000"/>
            </a:solidFill>
            <a:effectLst/>
            <a:latin typeface="Arial" charset="0"/>
            <a:ea typeface="ＭＳ Ｐゴシック"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PROUD" id="{A5B49466-1FB6-4320-A829-85BB53BD5690}" vid="{B139032D-5C50-42BD-94E3-701CF913CBF3}"/>
    </a:ext>
  </a:extLst>
</a:theme>
</file>

<file path=ppt/theme/theme2.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1D9A78"/>
      </a:accent1>
      <a:accent2>
        <a:srgbClr val="8BC145"/>
      </a:accent2>
      <a:accent3>
        <a:srgbClr val="36AFCE"/>
      </a:accent3>
      <a:accent4>
        <a:srgbClr val="1D6FA9"/>
      </a:accent4>
      <a:accent5>
        <a:srgbClr val="B74919"/>
      </a:accent5>
      <a:accent6>
        <a:srgbClr val="F19D19"/>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AE6F2518-B084-4896-AF52-66CC2144AA26}"/>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PROUD</Template>
  <TotalTime>3049</TotalTime>
  <Words>1717</Words>
  <Application>Microsoft Office PowerPoint</Application>
  <PresentationFormat>On-screen Show (4:3)</PresentationFormat>
  <Paragraphs>125</Paragraphs>
  <Slides>14</Slides>
  <Notes>14</Notes>
  <HiddenSlides>0</HiddenSlides>
  <MMClips>0</MMClips>
  <ScaleCrop>false</ScaleCrop>
  <HeadingPairs>
    <vt:vector size="8" baseType="variant">
      <vt:variant>
        <vt:lpstr>Fonts Used</vt:lpstr>
      </vt:variant>
      <vt:variant>
        <vt:i4>7</vt:i4>
      </vt:variant>
      <vt:variant>
        <vt:lpstr>Theme</vt:lpstr>
      </vt:variant>
      <vt:variant>
        <vt:i4>2</vt:i4>
      </vt:variant>
      <vt:variant>
        <vt:lpstr>Embedded OLE Servers</vt:lpstr>
      </vt:variant>
      <vt:variant>
        <vt:i4>1</vt:i4>
      </vt:variant>
      <vt:variant>
        <vt:lpstr>Slide Titles</vt:lpstr>
      </vt:variant>
      <vt:variant>
        <vt:i4>14</vt:i4>
      </vt:variant>
    </vt:vector>
  </HeadingPairs>
  <TitlesOfParts>
    <vt:vector size="24" baseType="lpstr">
      <vt:lpstr>ＭＳ Ｐゴシック</vt:lpstr>
      <vt:lpstr>Arial</vt:lpstr>
      <vt:lpstr>Arial Narrow</vt:lpstr>
      <vt:lpstr>Calibri</vt:lpstr>
      <vt:lpstr>Calibri </vt:lpstr>
      <vt:lpstr>Calibri Light</vt:lpstr>
      <vt:lpstr>Söhne</vt:lpstr>
      <vt:lpstr>PROUD</vt:lpstr>
      <vt:lpstr>Office Theme</vt:lpstr>
      <vt:lpstr>Microsoft Word Document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Secretions</dc:title>
  <dc:creator>BURKHILL, Nicola (SHEFFIELD TEACHING HOSPITALS NHS FOUNDATION TRUST)</dc:creator>
  <cp:lastModifiedBy>DEWAL, Lindsay (SHEFFIELD TEACHING HOSPITALS NHS FOUNDATION TRUST)</cp:lastModifiedBy>
  <cp:revision>69</cp:revision>
  <dcterms:created xsi:type="dcterms:W3CDTF">2022-02-16T12:23:52Z</dcterms:created>
  <dcterms:modified xsi:type="dcterms:W3CDTF">2024-04-16T07:08:32Z</dcterms:modified>
</cp:coreProperties>
</file>